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74" r:id="rId3"/>
    <p:sldId id="263" r:id="rId4"/>
    <p:sldId id="279" r:id="rId5"/>
    <p:sldId id="264" r:id="rId6"/>
    <p:sldId id="266" r:id="rId7"/>
    <p:sldId id="269" r:id="rId8"/>
    <p:sldId id="268" r:id="rId9"/>
    <p:sldId id="270" r:id="rId10"/>
    <p:sldId id="271" r:id="rId11"/>
    <p:sldId id="272" r:id="rId12"/>
    <p:sldId id="273" r:id="rId13"/>
    <p:sldId id="282" r:id="rId14"/>
    <p:sldId id="280" r:id="rId15"/>
    <p:sldId id="281" r:id="rId16"/>
    <p:sldId id="276" r:id="rId17"/>
  </p:sldIdLst>
  <p:sldSz cx="9144000" cy="6858000" type="screen4x3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2F"/>
    <a:srgbClr val="3AA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35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Desktop\szpitale\realizacja%20plan&#243;w%20finanansowych\nak&#322;ady%202012-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Desktop\szpitale\realizacja%20plan&#243;w%20finanansowych\nowe%20dane%20koszty%20&#347;wiadcze&#32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Desktop\szpitale\realizacja%20plan&#243;w%20finanansowych\nak&#322;ady%202012-2015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AppData\Local\Microsoft\Windows\INetCache\IE\JV9VQUD8\nak&#322;ady%202012-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Desktop\szpitale\realizacja%20plan&#243;w%20finanansowych\nak&#322;ady%202012-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inet%20300\Desktop\szpitale\realizacja%20plan&#243;w%20finanansowych\nak&#322;ady%202012-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1400" dirty="0"/>
              <a:t>Rok </a:t>
            </a:r>
            <a:r>
              <a:rPr lang="en-US" sz="1400" dirty="0"/>
              <a:t>20</a:t>
            </a:r>
            <a:r>
              <a:rPr lang="pl-PL" sz="1400" dirty="0"/>
              <a:t>12</a:t>
            </a:r>
            <a:endParaRPr lang="en-US" sz="1400" dirty="0"/>
          </a:p>
        </c:rich>
      </c:tx>
      <c:layout>
        <c:manualLayout>
          <c:xMode val="edge"/>
          <c:yMode val="edge"/>
          <c:x val="0.41813507076211803"/>
          <c:y val="3.0408498672561304E-2"/>
        </c:manualLayout>
      </c:layout>
      <c:overlay val="0"/>
    </c:title>
    <c:autoTitleDeleted val="0"/>
    <c:view3D>
      <c:rotX val="30"/>
      <c:rotY val="10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77888031934124E-3"/>
          <c:y val="0.17722887112159966"/>
          <c:w val="0.63016404199475051"/>
          <c:h val="0.7657637066200064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7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explosion val="17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'KOSZTY ADMINISTRACYJNE'!$A$6:$B$6</c:f>
              <c:strCache>
                <c:ptCount val="2"/>
                <c:pt idx="0">
                  <c:v>koszty pozostałe</c:v>
                </c:pt>
                <c:pt idx="1">
                  <c:v>koszty administracyjne</c:v>
                </c:pt>
              </c:strCache>
            </c:strRef>
          </c:cat>
          <c:val>
            <c:numRef>
              <c:f>'KOSZTY ADMINISTRACYJNE'!$A$7:$B$7</c:f>
              <c:numCache>
                <c:formatCode>0.00%</c:formatCode>
                <c:ptCount val="2"/>
                <c:pt idx="0">
                  <c:v>0.99210910123898621</c:v>
                </c:pt>
                <c:pt idx="1">
                  <c:v>7.8908987610137229E-3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1400"/>
              <a:t>Rok 2016*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75E-2"/>
          <c:y val="0.10185185185185186"/>
          <c:w val="0.72498753280839956"/>
          <c:h val="0.89814814814814814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FF2F2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Arkusz1!$A$12:$A$16</c:f>
              <c:strCache>
                <c:ptCount val="5"/>
                <c:pt idx="0">
                  <c:v>POZ</c:v>
                </c:pt>
                <c:pt idx="1">
                  <c:v>AOS</c:v>
                </c:pt>
                <c:pt idx="2">
                  <c:v>SZPITALE</c:v>
                </c:pt>
                <c:pt idx="3">
                  <c:v>REFUNDACJA</c:v>
                </c:pt>
                <c:pt idx="4">
                  <c:v>POZOSTAŁE</c:v>
                </c:pt>
              </c:strCache>
            </c:strRef>
          </c:cat>
          <c:val>
            <c:numRef>
              <c:f>Arkusz1!$F$12:$F$16</c:f>
              <c:numCache>
                <c:formatCode>0.00</c:formatCode>
                <c:ptCount val="5"/>
                <c:pt idx="0">
                  <c:v>13.496516344210635</c:v>
                </c:pt>
                <c:pt idx="1">
                  <c:v>9.2528158962110822</c:v>
                </c:pt>
                <c:pt idx="2">
                  <c:v>49.033291406982364</c:v>
                </c:pt>
                <c:pt idx="3">
                  <c:v>10.617259524112363</c:v>
                </c:pt>
                <c:pt idx="4">
                  <c:v>17.600116828483539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Rok 2012</a:t>
            </a:r>
          </a:p>
        </c:rich>
      </c:tx>
      <c:layout>
        <c:manualLayout>
          <c:xMode val="edge"/>
          <c:yMode val="edge"/>
          <c:x val="0.34342095633052838"/>
          <c:y val="6.801534438410537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AOS!$B$3:$C$3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AOS!$B$5:$C$5</c:f>
              <c:numCache>
                <c:formatCode>0.00%</c:formatCode>
                <c:ptCount val="2"/>
                <c:pt idx="0">
                  <c:v>0.43870803117161516</c:v>
                </c:pt>
                <c:pt idx="1">
                  <c:v>0.56129196882838561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00"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 dirty="0" smtClean="0"/>
              <a:t>Rok 2013</a:t>
            </a:r>
            <a:endParaRPr lang="pl-PL" sz="1200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AOS!$D$3:$E$3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AOS!$D$5:$E$5</c:f>
              <c:numCache>
                <c:formatCode>0.00%</c:formatCode>
                <c:ptCount val="2"/>
                <c:pt idx="0">
                  <c:v>0.43589538121797045</c:v>
                </c:pt>
                <c:pt idx="1">
                  <c:v>0.56410461878203044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2014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AOS!$F$3:$G$3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AOS!$F$5:$G$5</c:f>
              <c:numCache>
                <c:formatCode>0.00%</c:formatCode>
                <c:ptCount val="2"/>
                <c:pt idx="0">
                  <c:v>0.45099973049305575</c:v>
                </c:pt>
                <c:pt idx="1">
                  <c:v>0.54900026950694358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Rok 2015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AOS!$H$3:$I$3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AOS!$H$5:$I$5</c:f>
              <c:numCache>
                <c:formatCode>0.00%</c:formatCode>
                <c:ptCount val="2"/>
                <c:pt idx="0">
                  <c:v>0.45036153430250231</c:v>
                </c:pt>
                <c:pt idx="1">
                  <c:v>0.54963846569749863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00"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Rok 2012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POZ!$B$3:$C$3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POZ!$B$5:$C$5</c:f>
              <c:numCache>
                <c:formatCode>0.00%</c:formatCode>
                <c:ptCount val="2"/>
                <c:pt idx="0">
                  <c:v>0.20964706752626519</c:v>
                </c:pt>
                <c:pt idx="1">
                  <c:v>0.79035293247373561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00"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 dirty="0" smtClean="0"/>
              <a:t>Rok </a:t>
            </a:r>
            <a:r>
              <a:rPr lang="pl-PL" sz="1200" dirty="0"/>
              <a:t>2013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POZ!$D$3:$E$3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POZ!$D$5:$E$5</c:f>
              <c:numCache>
                <c:formatCode>0.00%</c:formatCode>
                <c:ptCount val="2"/>
                <c:pt idx="0">
                  <c:v>0.20914776588018924</c:v>
                </c:pt>
                <c:pt idx="1">
                  <c:v>0.79085223411981165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 dirty="0" smtClean="0"/>
              <a:t>Rok</a:t>
            </a:r>
            <a:r>
              <a:rPr lang="pl-PL" sz="1200" baseline="0" dirty="0" smtClean="0"/>
              <a:t> 2014</a:t>
            </a:r>
            <a:endParaRPr lang="pl-PL" sz="1200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POZ!$F$3:$G$3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POZ!$F$5:$G$5</c:f>
              <c:numCache>
                <c:formatCode>0.00%</c:formatCode>
                <c:ptCount val="2"/>
                <c:pt idx="0">
                  <c:v>0.20670131957057494</c:v>
                </c:pt>
                <c:pt idx="1">
                  <c:v>0.79329868042942564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2015</a:t>
            </a:r>
          </a:p>
        </c:rich>
      </c:tx>
      <c:layout>
        <c:manualLayout>
          <c:xMode val="edge"/>
          <c:yMode val="edge"/>
          <c:x val="0.34547922134733206"/>
          <c:y val="2.777777777777786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POZ!$H$3:$I$3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POZ!$H$5:$I$5</c:f>
              <c:numCache>
                <c:formatCode>0.00%</c:formatCode>
                <c:ptCount val="2"/>
                <c:pt idx="0">
                  <c:v>0.1989226585339807</c:v>
                </c:pt>
                <c:pt idx="1">
                  <c:v>0.80107734146601928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 sz="1200"/>
            </a:pPr>
            <a:r>
              <a:rPr lang="pl-PL" sz="1200" dirty="0" smtClean="0"/>
              <a:t>Rok 2012</a:t>
            </a:r>
            <a:endParaRPr lang="pl-PL" sz="1200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SZPITAL!$B$3:$C$3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SZPITAL!$B$5:$C$5</c:f>
              <c:numCache>
                <c:formatCode>0.00%</c:formatCode>
                <c:ptCount val="2"/>
                <c:pt idx="0">
                  <c:v>0.94210476485620198</c:v>
                </c:pt>
                <c:pt idx="1">
                  <c:v>5.7895235143797068E-2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1400"/>
              <a:t>Rok </a:t>
            </a:r>
            <a:r>
              <a:rPr lang="en-US" sz="1400"/>
              <a:t>2013</a:t>
            </a:r>
          </a:p>
        </c:rich>
      </c:tx>
      <c:layout>
        <c:manualLayout>
          <c:xMode val="edge"/>
          <c:yMode val="edge"/>
          <c:x val="0.42717707616819744"/>
          <c:y val="1.5209125475285194E-2"/>
        </c:manualLayout>
      </c:layout>
      <c:overlay val="0"/>
    </c:title>
    <c:autoTitleDeleted val="0"/>
    <c:view3D>
      <c:rotX val="30"/>
      <c:rotY val="10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0418250950570342E-2"/>
          <c:w val="0.6228394639901017"/>
          <c:h val="0.94423320659062104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explosion val="17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explosion val="17"/>
            <c:spPr>
              <a:solidFill>
                <a:srgbClr val="FF2F2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'KOSZTY ADMINISTRACYJNE'!$C$6:$D$6</c:f>
              <c:strCache>
                <c:ptCount val="2"/>
                <c:pt idx="0">
                  <c:v>koszty pozostałe</c:v>
                </c:pt>
                <c:pt idx="1">
                  <c:v>koszty administracyjne</c:v>
                </c:pt>
              </c:strCache>
            </c:strRef>
          </c:cat>
          <c:val>
            <c:numRef>
              <c:f>'KOSZTY ADMINISTRACYJNE'!$C$7:$D$7</c:f>
              <c:numCache>
                <c:formatCode>0.00%</c:formatCode>
                <c:ptCount val="2"/>
                <c:pt idx="0">
                  <c:v>0.99290829140310877</c:v>
                </c:pt>
                <c:pt idx="1">
                  <c:v>7.0917085968917534E-3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331993489869423"/>
          <c:y val="0.43390157979302052"/>
          <c:w val="0.33668006510130688"/>
          <c:h val="0.183350199095835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2013</a:t>
            </a:r>
          </a:p>
        </c:rich>
      </c:tx>
      <c:layout>
        <c:manualLayout>
          <c:xMode val="edge"/>
          <c:yMode val="edge"/>
          <c:x val="0.34655555555555556"/>
          <c:y val="2.777777777777789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SZPITAL!$D$3:$E$3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SZPITAL!$D$5:$E$5</c:f>
              <c:numCache>
                <c:formatCode>0.00%</c:formatCode>
                <c:ptCount val="2"/>
                <c:pt idx="0">
                  <c:v>0.93295705294376063</c:v>
                </c:pt>
                <c:pt idx="1">
                  <c:v>6.704294705623981E-2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2014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SZPITAL!$F$3:$G$3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SZPITAL!$F$5:$G$5</c:f>
              <c:numCache>
                <c:formatCode>0.00%</c:formatCode>
                <c:ptCount val="2"/>
                <c:pt idx="0">
                  <c:v>0.93186357885250359</c:v>
                </c:pt>
                <c:pt idx="1">
                  <c:v>6.8136421147496115E-2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200" dirty="0" smtClean="0"/>
              <a:t>Rok </a:t>
            </a:r>
            <a:r>
              <a:rPr lang="pl-PL" sz="1200" dirty="0"/>
              <a:t>2015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SZPITAL!$H$3:$I$3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SZPITAL!$H$5:$I$5</c:f>
              <c:numCache>
                <c:formatCode>0.00%</c:formatCode>
                <c:ptCount val="2"/>
                <c:pt idx="0">
                  <c:v>0.9299550229274377</c:v>
                </c:pt>
                <c:pt idx="1">
                  <c:v>7.0044977072562478E-2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</a:t>
            </a:r>
            <a:r>
              <a:rPr lang="en-US" sz="1200"/>
              <a:t>201</a:t>
            </a:r>
            <a:r>
              <a:rPr lang="pl-PL" sz="1200"/>
              <a:t>2</a:t>
            </a:r>
            <a:endParaRPr lang="en-US" sz="1200"/>
          </a:p>
        </c:rich>
      </c:tx>
      <c:layout>
        <c:manualLayout>
          <c:xMode val="edge"/>
          <c:yMode val="edge"/>
          <c:x val="0.45525000000000004"/>
          <c:y val="2.777777777777786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INNE!$B$3:$C$3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INNE!$B$5:$C$5</c:f>
              <c:numCache>
                <c:formatCode>0.00%</c:formatCode>
                <c:ptCount val="2"/>
                <c:pt idx="0">
                  <c:v>0.55906258937743136</c:v>
                </c:pt>
                <c:pt idx="1">
                  <c:v>0.44093741062256725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2013</a:t>
            </a:r>
          </a:p>
        </c:rich>
      </c:tx>
      <c:layout>
        <c:manualLayout>
          <c:xMode val="edge"/>
          <c:yMode val="edge"/>
          <c:x val="0.3962430008748911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INNE!$D$3:$E$3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INNE!$D$5:$E$5</c:f>
              <c:numCache>
                <c:formatCode>0.00%</c:formatCode>
                <c:ptCount val="2"/>
                <c:pt idx="0">
                  <c:v>0.55630316670530178</c:v>
                </c:pt>
                <c:pt idx="1">
                  <c:v>0.44369683329469783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2014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INNE!$F$3:$G$3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INNE!$F$5:$G$5</c:f>
              <c:numCache>
                <c:formatCode>0.00%</c:formatCode>
                <c:ptCount val="2"/>
                <c:pt idx="0">
                  <c:v>0.55285147971124549</c:v>
                </c:pt>
                <c:pt idx="1">
                  <c:v>0.44714852028875457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2015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INNE!$H$3:$I$3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INNE!$H$5:$I$5</c:f>
              <c:numCache>
                <c:formatCode>0.00%</c:formatCode>
                <c:ptCount val="2"/>
                <c:pt idx="0">
                  <c:v>0.54922800240519243</c:v>
                </c:pt>
                <c:pt idx="1">
                  <c:v>0.45077199759480985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AA9F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OGÓŁEM!$B$3:$C$3</c:f>
              <c:strCache>
                <c:ptCount val="2"/>
                <c:pt idx="0">
                  <c:v>sektor publiczny</c:v>
                </c:pt>
                <c:pt idx="1">
                  <c:v>sektor niepubliczny</c:v>
                </c:pt>
              </c:strCache>
            </c:strRef>
          </c:cat>
          <c:val>
            <c:numRef>
              <c:f>OGÓŁEM!$B$7:$C$7</c:f>
              <c:numCache>
                <c:formatCode>0.00%</c:formatCode>
                <c:ptCount val="2"/>
                <c:pt idx="0">
                  <c:v>0.69249837547549664</c:v>
                </c:pt>
                <c:pt idx="1">
                  <c:v>0.3075016245245043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1400"/>
              <a:t>Rok </a:t>
            </a:r>
            <a:r>
              <a:rPr lang="en-US" sz="1400"/>
              <a:t>2014</a:t>
            </a:r>
          </a:p>
        </c:rich>
      </c:tx>
      <c:layout/>
      <c:overlay val="0"/>
    </c:title>
    <c:autoTitleDeleted val="0"/>
    <c:view3D>
      <c:rotX val="30"/>
      <c:rotY val="10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530213705517563E-2"/>
          <c:y val="0.1606395077200134"/>
          <c:w val="0.56383727214797064"/>
          <c:h val="0.73191748448311134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'KOSZTY ADMINISTRACYJNE'!$E$6:$F$6</c:f>
              <c:strCache>
                <c:ptCount val="2"/>
                <c:pt idx="0">
                  <c:v>koszty pozostałe</c:v>
                </c:pt>
                <c:pt idx="1">
                  <c:v>koszty administracyjne</c:v>
                </c:pt>
              </c:strCache>
            </c:strRef>
          </c:cat>
          <c:val>
            <c:numRef>
              <c:f>'KOSZTY ADMINISTRACYJNE'!$E$7:$F$7</c:f>
              <c:numCache>
                <c:formatCode>0.00%</c:formatCode>
                <c:ptCount val="2"/>
                <c:pt idx="0">
                  <c:v>0.99309854387924656</c:v>
                </c:pt>
                <c:pt idx="1">
                  <c:v>6.9014561207530111E-3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238626421697288"/>
          <c:y val="0.42368729950422895"/>
          <c:w val="0.29205818022747204"/>
          <c:h val="0.238713181685622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1400"/>
              <a:t>Ro</a:t>
            </a:r>
            <a:r>
              <a:rPr lang="en-US" sz="1400"/>
              <a:t>k 2015</a:t>
            </a:r>
          </a:p>
        </c:rich>
      </c:tx>
      <c:layout/>
      <c:overlay val="0"/>
    </c:title>
    <c:autoTitleDeleted val="0"/>
    <c:view3D>
      <c:rotX val="30"/>
      <c:rotY val="10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98711618563353E-2"/>
          <c:y val="0.14104489933217312"/>
          <c:w val="0.5917714516237732"/>
          <c:h val="0.85895510066782754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explosion val="12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'KOSZTY ADMINISTRACYJNE'!$G$6:$H$6</c:f>
              <c:strCache>
                <c:ptCount val="2"/>
                <c:pt idx="0">
                  <c:v>koszty pozostałe</c:v>
                </c:pt>
                <c:pt idx="1">
                  <c:v>koszty administracyjne</c:v>
                </c:pt>
              </c:strCache>
            </c:strRef>
          </c:cat>
          <c:val>
            <c:numRef>
              <c:f>'KOSZTY ADMINISTRACYJNE'!$G$7:$H$7</c:f>
              <c:numCache>
                <c:formatCode>0.00%</c:formatCode>
                <c:ptCount val="2"/>
                <c:pt idx="0">
                  <c:v>0.99309677525277151</c:v>
                </c:pt>
                <c:pt idx="1">
                  <c:v>6.9032247472282119E-3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763197110716099"/>
          <c:y val="0.49709062536549964"/>
          <c:w val="0.33236802889284017"/>
          <c:h val="0.176711614106581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1400" dirty="0"/>
              <a:t>Koszty świadczeń opieki </a:t>
            </a:r>
            <a:r>
              <a:rPr lang="pl-PL" sz="1400" dirty="0" smtClean="0"/>
              <a:t>zdrowotnej  POW</a:t>
            </a:r>
            <a:r>
              <a:rPr lang="pl-PL" sz="1400" baseline="0" dirty="0" smtClean="0"/>
              <a:t> NFZ</a:t>
            </a:r>
            <a:br>
              <a:rPr lang="pl-PL" sz="1400" baseline="0" dirty="0" smtClean="0"/>
            </a:br>
            <a:r>
              <a:rPr lang="pl-PL" sz="1400" dirty="0" smtClean="0"/>
              <a:t>w </a:t>
            </a:r>
            <a:r>
              <a:rPr lang="pl-PL" sz="1400" dirty="0"/>
              <a:t>latach 2012-2016 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</c:f>
              <c:strCache>
                <c:ptCount val="1"/>
                <c:pt idx="0">
                  <c:v>koszty świadczeń opieki zdrowotnej</c:v>
                </c:pt>
              </c:strCache>
            </c:strRef>
          </c:tx>
          <c:invertIfNegative val="0"/>
          <c:cat>
            <c:strRef>
              <c:f>Arkusz1!$B$1:$F$1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2016*</c:v>
                </c:pt>
              </c:strCache>
            </c:strRef>
          </c:cat>
          <c:val>
            <c:numRef>
              <c:f>Arkusz1!$B$2:$F$2</c:f>
              <c:numCache>
                <c:formatCode>General</c:formatCode>
                <c:ptCount val="5"/>
                <c:pt idx="0">
                  <c:v>1806895.6300000001</c:v>
                </c:pt>
                <c:pt idx="1">
                  <c:v>1881808.79</c:v>
                </c:pt>
                <c:pt idx="2">
                  <c:v>1913736.1900000011</c:v>
                </c:pt>
                <c:pt idx="3">
                  <c:v>2025202.99</c:v>
                </c:pt>
                <c:pt idx="4">
                  <c:v>2086052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94048"/>
        <c:axId val="36999936"/>
      </c:barChart>
      <c:catAx>
        <c:axId val="36994048"/>
        <c:scaling>
          <c:orientation val="minMax"/>
        </c:scaling>
        <c:delete val="0"/>
        <c:axPos val="b"/>
        <c:majorTickMark val="out"/>
        <c:minorTickMark val="none"/>
        <c:tickLblPos val="nextTo"/>
        <c:crossAx val="36999936"/>
        <c:crosses val="autoZero"/>
        <c:auto val="1"/>
        <c:lblAlgn val="ctr"/>
        <c:lblOffset val="100"/>
        <c:noMultiLvlLbl val="0"/>
      </c:catAx>
      <c:valAx>
        <c:axId val="36999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l-PL" sz="1200" dirty="0" smtClean="0"/>
                  <a:t>w</a:t>
                </a:r>
                <a:r>
                  <a:rPr lang="pl-PL" sz="1200" baseline="0" dirty="0" smtClean="0"/>
                  <a:t> </a:t>
                </a:r>
                <a:r>
                  <a:rPr lang="pl-PL" sz="1200" dirty="0" smtClean="0"/>
                  <a:t> tys.  zł</a:t>
                </a:r>
                <a:endParaRPr lang="pl-PL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99404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000"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2012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82E-2"/>
          <c:y val="0.18559427740352091"/>
          <c:w val="0.59586013260431381"/>
          <c:h val="0.73781238111590197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FF2F2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Arkusz1!$A$12:$A$16</c:f>
              <c:strCache>
                <c:ptCount val="5"/>
                <c:pt idx="0">
                  <c:v>POZ</c:v>
                </c:pt>
                <c:pt idx="1">
                  <c:v>AOS</c:v>
                </c:pt>
                <c:pt idx="2">
                  <c:v>SZPITALE</c:v>
                </c:pt>
                <c:pt idx="3">
                  <c:v>REFUNDACJA</c:v>
                </c:pt>
                <c:pt idx="4">
                  <c:v>POZOSTAŁE</c:v>
                </c:pt>
              </c:strCache>
            </c:strRef>
          </c:cat>
          <c:val>
            <c:numRef>
              <c:f>Arkusz1!$B$12:$B$16</c:f>
              <c:numCache>
                <c:formatCode>0.00</c:formatCode>
                <c:ptCount val="5"/>
                <c:pt idx="0">
                  <c:v>12.495956946887981</c:v>
                </c:pt>
                <c:pt idx="1">
                  <c:v>9.8866568181362311</c:v>
                </c:pt>
                <c:pt idx="2">
                  <c:v>50.667508670658535</c:v>
                </c:pt>
                <c:pt idx="3">
                  <c:v>10.474906622027754</c:v>
                </c:pt>
                <c:pt idx="4">
                  <c:v>16.474970942289588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725397409547177"/>
          <c:y val="0.34356989848350183"/>
          <c:w val="0.26539730539199347"/>
          <c:h val="0.498323536968114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200" dirty="0" smtClean="0"/>
              <a:t>Rok</a:t>
            </a:r>
            <a:r>
              <a:rPr lang="pl-PL" sz="1200" baseline="0" dirty="0" smtClean="0"/>
              <a:t> 2013</a:t>
            </a:r>
            <a:endParaRPr lang="pl-PL" sz="12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FF2F2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Arkusz1!$A$12:$A$16</c:f>
              <c:strCache>
                <c:ptCount val="5"/>
                <c:pt idx="0">
                  <c:v>POZ</c:v>
                </c:pt>
                <c:pt idx="1">
                  <c:v>AOS</c:v>
                </c:pt>
                <c:pt idx="2">
                  <c:v>SZPITALE</c:v>
                </c:pt>
                <c:pt idx="3">
                  <c:v>REFUNDACJA</c:v>
                </c:pt>
                <c:pt idx="4">
                  <c:v>POZOSTAŁE</c:v>
                </c:pt>
              </c:strCache>
            </c:strRef>
          </c:cat>
          <c:val>
            <c:numRef>
              <c:f>Arkusz1!$C$12:$C$16</c:f>
              <c:numCache>
                <c:formatCode>0.00</c:formatCode>
                <c:ptCount val="5"/>
                <c:pt idx="0">
                  <c:v>12.147302170907583</c:v>
                </c:pt>
                <c:pt idx="1">
                  <c:v>9.8675971218096112</c:v>
                </c:pt>
                <c:pt idx="2">
                  <c:v>50.783662244451563</c:v>
                </c:pt>
                <c:pt idx="3">
                  <c:v>10.56572384275025</c:v>
                </c:pt>
                <c:pt idx="4">
                  <c:v>16.635714620081039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 dirty="0" smtClean="0"/>
              <a:t>Rok</a:t>
            </a:r>
            <a:r>
              <a:rPr lang="pl-PL" sz="1200" baseline="0" dirty="0" smtClean="0"/>
              <a:t> 2014</a:t>
            </a:r>
            <a:endParaRPr lang="pl-PL" sz="12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766823310893083E-2"/>
          <c:y val="0.14345367723997168"/>
          <c:w val="0.62578571229278723"/>
          <c:h val="0.78481925305312172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FF2F2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Arkusz1!$A$12:$A$16</c:f>
              <c:strCache>
                <c:ptCount val="5"/>
                <c:pt idx="0">
                  <c:v>POZ</c:v>
                </c:pt>
                <c:pt idx="1">
                  <c:v>AOS</c:v>
                </c:pt>
                <c:pt idx="2">
                  <c:v>SZPITALE</c:v>
                </c:pt>
                <c:pt idx="3">
                  <c:v>REFUNDACJA</c:v>
                </c:pt>
                <c:pt idx="4">
                  <c:v>POZOSTAŁE</c:v>
                </c:pt>
              </c:strCache>
            </c:strRef>
          </c:cat>
          <c:val>
            <c:numRef>
              <c:f>Arkusz1!$D$12:$D$16</c:f>
              <c:numCache>
                <c:formatCode>0.00</c:formatCode>
                <c:ptCount val="5"/>
                <c:pt idx="0">
                  <c:v>12.030944557724034</c:v>
                </c:pt>
                <c:pt idx="1">
                  <c:v>9.9410880660620187</c:v>
                </c:pt>
                <c:pt idx="2">
                  <c:v>50.240933155995762</c:v>
                </c:pt>
                <c:pt idx="3">
                  <c:v>10.779601759007353</c:v>
                </c:pt>
                <c:pt idx="4">
                  <c:v>17.007432461210847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Rok 2015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66034001376884"/>
          <c:w val="0.68290107230643948"/>
          <c:h val="0.70880823070450671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FF2F2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Arkusz1!$A$12:$A$16</c:f>
              <c:strCache>
                <c:ptCount val="5"/>
                <c:pt idx="0">
                  <c:v>POZ</c:v>
                </c:pt>
                <c:pt idx="1">
                  <c:v>AOS</c:v>
                </c:pt>
                <c:pt idx="2">
                  <c:v>SZPITALE</c:v>
                </c:pt>
                <c:pt idx="3">
                  <c:v>REFUNDACJA</c:v>
                </c:pt>
                <c:pt idx="4">
                  <c:v>POZOSTAŁE</c:v>
                </c:pt>
              </c:strCache>
            </c:strRef>
          </c:cat>
          <c:val>
            <c:numRef>
              <c:f>Arkusz1!$E$12:$E$16</c:f>
              <c:numCache>
                <c:formatCode>0.00</c:formatCode>
                <c:ptCount val="5"/>
                <c:pt idx="0">
                  <c:v>13.144243876511361</c:v>
                </c:pt>
                <c:pt idx="1">
                  <c:v>9.7234875206262767</c:v>
                </c:pt>
                <c:pt idx="2">
                  <c:v>49.517077791791984</c:v>
                </c:pt>
                <c:pt idx="3">
                  <c:v>10.705470072409877</c:v>
                </c:pt>
                <c:pt idx="4">
                  <c:v>16.909720738660344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>
          <a:latin typeface="Calibri" pitchFamily="34" charset="0"/>
        </a:defRPr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10A67-D910-489A-B48A-DD09A00BF6C4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6DDA20A-BC94-4264-AAC5-88332711846F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Calibri" pitchFamily="34" charset="0"/>
            </a:rPr>
            <a:t>Koszty programów polityki zdrowotnej realizowanych na zlecenie</a:t>
          </a:r>
          <a:endParaRPr lang="pl-PL" sz="1200" b="1" dirty="0">
            <a:solidFill>
              <a:schemeClr val="tx1"/>
            </a:solidFill>
            <a:latin typeface="Calibri" pitchFamily="34" charset="0"/>
          </a:endParaRPr>
        </a:p>
      </dgm:t>
    </dgm:pt>
    <dgm:pt modelId="{275A63B1-73EA-40D1-B623-5DA3FD71FDC6}" type="parTrans" cxnId="{3980A4DA-395A-4C78-A486-33D482F565D4}">
      <dgm:prSet/>
      <dgm:spPr/>
      <dgm:t>
        <a:bodyPr/>
        <a:lstStyle/>
        <a:p>
          <a:endParaRPr lang="pl-PL"/>
        </a:p>
      </dgm:t>
    </dgm:pt>
    <dgm:pt modelId="{2A9A12D5-44DB-4A1C-ABFC-F9D3B092C53E}" type="sibTrans" cxnId="{3980A4DA-395A-4C78-A486-33D482F565D4}">
      <dgm:prSet/>
      <dgm:spPr/>
      <dgm:t>
        <a:bodyPr/>
        <a:lstStyle/>
        <a:p>
          <a:endParaRPr lang="pl-PL"/>
        </a:p>
      </dgm:t>
    </dgm:pt>
    <dgm:pt modelId="{34CCE7AB-9E8B-41F7-9FB5-EDB5AC7D3C7C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Calibri" pitchFamily="34" charset="0"/>
            </a:rPr>
            <a:t>Koszty realizacji zadań zespołów ratownictwa medycznego</a:t>
          </a:r>
          <a:endParaRPr lang="pl-PL" sz="1200" b="1" dirty="0">
            <a:solidFill>
              <a:schemeClr val="tx1"/>
            </a:solidFill>
            <a:latin typeface="Calibri" pitchFamily="34" charset="0"/>
          </a:endParaRPr>
        </a:p>
      </dgm:t>
    </dgm:pt>
    <dgm:pt modelId="{1388B7A3-4174-4027-B54B-689906C43461}" type="parTrans" cxnId="{9C5864C5-8534-46E6-A87D-38A16974CB77}">
      <dgm:prSet/>
      <dgm:spPr/>
      <dgm:t>
        <a:bodyPr/>
        <a:lstStyle/>
        <a:p>
          <a:endParaRPr lang="pl-PL"/>
        </a:p>
      </dgm:t>
    </dgm:pt>
    <dgm:pt modelId="{56BCF55F-0A19-4D7F-A28B-2D6F92AE6D76}" type="sibTrans" cxnId="{9C5864C5-8534-46E6-A87D-38A16974CB77}">
      <dgm:prSet/>
      <dgm:spPr/>
      <dgm:t>
        <a:bodyPr/>
        <a:lstStyle/>
        <a:p>
          <a:endParaRPr lang="pl-PL"/>
        </a:p>
      </dgm:t>
    </dgm:pt>
    <dgm:pt modelId="{D7FCB79A-EBCF-4301-B418-D87867611082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Calibri" pitchFamily="34" charset="0"/>
            </a:rPr>
            <a:t>Koszty świadczeń opieki zdrowotnej</a:t>
          </a:r>
          <a:endParaRPr lang="pl-PL" sz="1200" b="1" dirty="0">
            <a:solidFill>
              <a:schemeClr val="tx1"/>
            </a:solidFill>
            <a:latin typeface="Calibri" pitchFamily="34" charset="0"/>
          </a:endParaRPr>
        </a:p>
      </dgm:t>
    </dgm:pt>
    <dgm:pt modelId="{5F657000-3917-4B9A-889B-64D89416D555}" type="sibTrans" cxnId="{500BF6BD-B4A2-4C76-B2E7-A7D47416026E}">
      <dgm:prSet/>
      <dgm:spPr/>
      <dgm:t>
        <a:bodyPr/>
        <a:lstStyle/>
        <a:p>
          <a:endParaRPr lang="pl-PL"/>
        </a:p>
      </dgm:t>
    </dgm:pt>
    <dgm:pt modelId="{D115DCC6-2132-4A2B-9176-E336F3BCD3C2}" type="parTrans" cxnId="{500BF6BD-B4A2-4C76-B2E7-A7D47416026E}">
      <dgm:prSet/>
      <dgm:spPr/>
      <dgm:t>
        <a:bodyPr/>
        <a:lstStyle/>
        <a:p>
          <a:endParaRPr lang="pl-PL"/>
        </a:p>
      </dgm:t>
    </dgm:pt>
    <dgm:pt modelId="{786A457E-7D17-4313-B858-3A1EE6CF49C2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Calibri" pitchFamily="34" charset="0"/>
            </a:rPr>
            <a:t>Obowiązkowy odpis na rezerwę ogólną</a:t>
          </a:r>
          <a:endParaRPr lang="pl-PL" sz="1200" b="1" dirty="0">
            <a:solidFill>
              <a:schemeClr val="tx1"/>
            </a:solidFill>
            <a:latin typeface="Calibri" pitchFamily="34" charset="0"/>
          </a:endParaRPr>
        </a:p>
      </dgm:t>
    </dgm:pt>
    <dgm:pt modelId="{5BD63805-6B02-426D-A4FE-F92CA87A94F5}" type="sibTrans" cxnId="{5C29A083-146B-4EDC-81A4-B0E8D86F8449}">
      <dgm:prSet/>
      <dgm:spPr/>
      <dgm:t>
        <a:bodyPr/>
        <a:lstStyle/>
        <a:p>
          <a:endParaRPr lang="pl-PL"/>
        </a:p>
      </dgm:t>
    </dgm:pt>
    <dgm:pt modelId="{D0B7385C-AFB7-40C4-87F5-76C6A9C32D04}" type="parTrans" cxnId="{5C29A083-146B-4EDC-81A4-B0E8D86F8449}">
      <dgm:prSet/>
      <dgm:spPr/>
      <dgm:t>
        <a:bodyPr/>
        <a:lstStyle/>
        <a:p>
          <a:endParaRPr lang="pl-PL"/>
        </a:p>
      </dgm:t>
    </dgm:pt>
    <dgm:pt modelId="{423440A1-6F7C-49AD-8DF0-D61956D7620E}" type="pres">
      <dgm:prSet presAssocID="{28E10A67-D910-489A-B48A-DD09A00BF6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FBA272-E97A-41F1-87B3-D5DEAD26183A}" type="pres">
      <dgm:prSet presAssocID="{786A457E-7D17-4313-B858-3A1EE6CF49C2}" presName="parentLin" presStyleCnt="0"/>
      <dgm:spPr/>
    </dgm:pt>
    <dgm:pt modelId="{DB209AA0-5B2C-4C0D-A5DE-3C7FBBB8779B}" type="pres">
      <dgm:prSet presAssocID="{786A457E-7D17-4313-B858-3A1EE6CF49C2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8A256417-EA69-49B7-8BC8-15B6632C6A5C}" type="pres">
      <dgm:prSet presAssocID="{786A457E-7D17-4313-B858-3A1EE6CF49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1109D4-66E3-4DD4-9E3E-3E5CA79FEFDE}" type="pres">
      <dgm:prSet presAssocID="{786A457E-7D17-4313-B858-3A1EE6CF49C2}" presName="negativeSpace" presStyleCnt="0"/>
      <dgm:spPr/>
    </dgm:pt>
    <dgm:pt modelId="{0EA121D8-89A3-4627-817C-C3923A0D2EA4}" type="pres">
      <dgm:prSet presAssocID="{786A457E-7D17-4313-B858-3A1EE6CF49C2}" presName="childText" presStyleLbl="conFgAcc1" presStyleIdx="0" presStyleCnt="4">
        <dgm:presLayoutVars>
          <dgm:bulletEnabled val="1"/>
        </dgm:presLayoutVars>
      </dgm:prSet>
      <dgm:spPr/>
    </dgm:pt>
    <dgm:pt modelId="{61A1C898-3496-4D74-86FB-F3D022032570}" type="pres">
      <dgm:prSet presAssocID="{5BD63805-6B02-426D-A4FE-F92CA87A94F5}" presName="spaceBetweenRectangles" presStyleCnt="0"/>
      <dgm:spPr/>
    </dgm:pt>
    <dgm:pt modelId="{94229873-A4BC-4FEF-BB20-81404707B00B}" type="pres">
      <dgm:prSet presAssocID="{D7FCB79A-EBCF-4301-B418-D87867611082}" presName="parentLin" presStyleCnt="0"/>
      <dgm:spPr/>
    </dgm:pt>
    <dgm:pt modelId="{3530390A-63D7-4ADA-BBF9-95E5846EDB68}" type="pres">
      <dgm:prSet presAssocID="{D7FCB79A-EBCF-4301-B418-D87867611082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7D459F59-FE8E-4C50-B029-442462689002}" type="pres">
      <dgm:prSet presAssocID="{D7FCB79A-EBCF-4301-B418-D878676110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FDBAA9-1FF4-41EB-85EE-FAB2AF2AFBCE}" type="pres">
      <dgm:prSet presAssocID="{D7FCB79A-EBCF-4301-B418-D87867611082}" presName="negativeSpace" presStyleCnt="0"/>
      <dgm:spPr/>
    </dgm:pt>
    <dgm:pt modelId="{7BC2C29B-EFEE-4181-B569-FB16515CAF4F}" type="pres">
      <dgm:prSet presAssocID="{D7FCB79A-EBCF-4301-B418-D87867611082}" presName="childText" presStyleLbl="conFgAcc1" presStyleIdx="1" presStyleCnt="4">
        <dgm:presLayoutVars>
          <dgm:bulletEnabled val="1"/>
        </dgm:presLayoutVars>
      </dgm:prSet>
      <dgm:spPr/>
    </dgm:pt>
    <dgm:pt modelId="{579141BB-AAA9-424F-9D18-63AB773D99E0}" type="pres">
      <dgm:prSet presAssocID="{5F657000-3917-4B9A-889B-64D89416D555}" presName="spaceBetweenRectangles" presStyleCnt="0"/>
      <dgm:spPr/>
    </dgm:pt>
    <dgm:pt modelId="{B4A386FD-B74C-4A4C-B909-CA46B7768B96}" type="pres">
      <dgm:prSet presAssocID="{A6DDA20A-BC94-4264-AAC5-88332711846F}" presName="parentLin" presStyleCnt="0"/>
      <dgm:spPr/>
    </dgm:pt>
    <dgm:pt modelId="{DBADC116-2D05-47F2-872F-5295B12E9815}" type="pres">
      <dgm:prSet presAssocID="{A6DDA20A-BC94-4264-AAC5-88332711846F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A852E6E0-8AB7-4112-B487-8BA7EB3CA895}" type="pres">
      <dgm:prSet presAssocID="{A6DDA20A-BC94-4264-AAC5-88332711846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96973C-E5B2-4DDF-846D-285EFCEBC728}" type="pres">
      <dgm:prSet presAssocID="{A6DDA20A-BC94-4264-AAC5-88332711846F}" presName="negativeSpace" presStyleCnt="0"/>
      <dgm:spPr/>
    </dgm:pt>
    <dgm:pt modelId="{5325D239-278F-412B-995B-DC2A2E2B0E2E}" type="pres">
      <dgm:prSet presAssocID="{A6DDA20A-BC94-4264-AAC5-88332711846F}" presName="childText" presStyleLbl="conFgAcc1" presStyleIdx="2" presStyleCnt="4">
        <dgm:presLayoutVars>
          <dgm:bulletEnabled val="1"/>
        </dgm:presLayoutVars>
      </dgm:prSet>
      <dgm:spPr/>
    </dgm:pt>
    <dgm:pt modelId="{44180123-5343-4F67-83DD-7B84FE77B9DD}" type="pres">
      <dgm:prSet presAssocID="{2A9A12D5-44DB-4A1C-ABFC-F9D3B092C53E}" presName="spaceBetweenRectangles" presStyleCnt="0"/>
      <dgm:spPr/>
    </dgm:pt>
    <dgm:pt modelId="{E1DA9F1E-EB10-4361-A3B1-03A6A5D3B10C}" type="pres">
      <dgm:prSet presAssocID="{34CCE7AB-9E8B-41F7-9FB5-EDB5AC7D3C7C}" presName="parentLin" presStyleCnt="0"/>
      <dgm:spPr/>
    </dgm:pt>
    <dgm:pt modelId="{24EA845A-7AFA-4E5B-9384-0B0928CBFA51}" type="pres">
      <dgm:prSet presAssocID="{34CCE7AB-9E8B-41F7-9FB5-EDB5AC7D3C7C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62749A9C-22B4-4CB1-90CB-441B5F7D648A}" type="pres">
      <dgm:prSet presAssocID="{34CCE7AB-9E8B-41F7-9FB5-EDB5AC7D3C7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D79BD8-C919-45BD-A8D2-1662F90F421D}" type="pres">
      <dgm:prSet presAssocID="{34CCE7AB-9E8B-41F7-9FB5-EDB5AC7D3C7C}" presName="negativeSpace" presStyleCnt="0"/>
      <dgm:spPr/>
    </dgm:pt>
    <dgm:pt modelId="{065DB1A9-23BC-4CE2-88D1-159689805F92}" type="pres">
      <dgm:prSet presAssocID="{34CCE7AB-9E8B-41F7-9FB5-EDB5AC7D3C7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0F341B-AE69-4A27-93ED-779D09AE5194}" type="presOf" srcId="{34CCE7AB-9E8B-41F7-9FB5-EDB5AC7D3C7C}" destId="{24EA845A-7AFA-4E5B-9384-0B0928CBFA51}" srcOrd="0" destOrd="0" presId="urn:microsoft.com/office/officeart/2005/8/layout/list1"/>
    <dgm:cxn modelId="{9C5864C5-8534-46E6-A87D-38A16974CB77}" srcId="{28E10A67-D910-489A-B48A-DD09A00BF6C4}" destId="{34CCE7AB-9E8B-41F7-9FB5-EDB5AC7D3C7C}" srcOrd="3" destOrd="0" parTransId="{1388B7A3-4174-4027-B54B-689906C43461}" sibTransId="{56BCF55F-0A19-4D7F-A28B-2D6F92AE6D76}"/>
    <dgm:cxn modelId="{8C75960A-2AFE-42E0-B303-65A8374E7A0D}" type="presOf" srcId="{34CCE7AB-9E8B-41F7-9FB5-EDB5AC7D3C7C}" destId="{62749A9C-22B4-4CB1-90CB-441B5F7D648A}" srcOrd="1" destOrd="0" presId="urn:microsoft.com/office/officeart/2005/8/layout/list1"/>
    <dgm:cxn modelId="{500BF6BD-B4A2-4C76-B2E7-A7D47416026E}" srcId="{28E10A67-D910-489A-B48A-DD09A00BF6C4}" destId="{D7FCB79A-EBCF-4301-B418-D87867611082}" srcOrd="1" destOrd="0" parTransId="{D115DCC6-2132-4A2B-9176-E336F3BCD3C2}" sibTransId="{5F657000-3917-4B9A-889B-64D89416D555}"/>
    <dgm:cxn modelId="{99BD0668-3625-4168-8DB2-B6FF48A0DCF7}" type="presOf" srcId="{786A457E-7D17-4313-B858-3A1EE6CF49C2}" destId="{DB209AA0-5B2C-4C0D-A5DE-3C7FBBB8779B}" srcOrd="0" destOrd="0" presId="urn:microsoft.com/office/officeart/2005/8/layout/list1"/>
    <dgm:cxn modelId="{5C29A083-146B-4EDC-81A4-B0E8D86F8449}" srcId="{28E10A67-D910-489A-B48A-DD09A00BF6C4}" destId="{786A457E-7D17-4313-B858-3A1EE6CF49C2}" srcOrd="0" destOrd="0" parTransId="{D0B7385C-AFB7-40C4-87F5-76C6A9C32D04}" sibTransId="{5BD63805-6B02-426D-A4FE-F92CA87A94F5}"/>
    <dgm:cxn modelId="{CCC1856E-23FD-4584-ACE4-41E147BADC65}" type="presOf" srcId="{A6DDA20A-BC94-4264-AAC5-88332711846F}" destId="{A852E6E0-8AB7-4112-B487-8BA7EB3CA895}" srcOrd="1" destOrd="0" presId="urn:microsoft.com/office/officeart/2005/8/layout/list1"/>
    <dgm:cxn modelId="{62CF8476-3034-47FA-845D-35C010530320}" type="presOf" srcId="{D7FCB79A-EBCF-4301-B418-D87867611082}" destId="{3530390A-63D7-4ADA-BBF9-95E5846EDB68}" srcOrd="0" destOrd="0" presId="urn:microsoft.com/office/officeart/2005/8/layout/list1"/>
    <dgm:cxn modelId="{EFFFD461-F2BA-4ABC-A7E7-2784D54CEEED}" type="presOf" srcId="{28E10A67-D910-489A-B48A-DD09A00BF6C4}" destId="{423440A1-6F7C-49AD-8DF0-D61956D7620E}" srcOrd="0" destOrd="0" presId="urn:microsoft.com/office/officeart/2005/8/layout/list1"/>
    <dgm:cxn modelId="{C441517C-87B1-4DD1-904F-984814C8DE0F}" type="presOf" srcId="{D7FCB79A-EBCF-4301-B418-D87867611082}" destId="{7D459F59-FE8E-4C50-B029-442462689002}" srcOrd="1" destOrd="0" presId="urn:microsoft.com/office/officeart/2005/8/layout/list1"/>
    <dgm:cxn modelId="{BCC361DA-74A3-4298-8474-DECC81231684}" type="presOf" srcId="{A6DDA20A-BC94-4264-AAC5-88332711846F}" destId="{DBADC116-2D05-47F2-872F-5295B12E9815}" srcOrd="0" destOrd="0" presId="urn:microsoft.com/office/officeart/2005/8/layout/list1"/>
    <dgm:cxn modelId="{3980A4DA-395A-4C78-A486-33D482F565D4}" srcId="{28E10A67-D910-489A-B48A-DD09A00BF6C4}" destId="{A6DDA20A-BC94-4264-AAC5-88332711846F}" srcOrd="2" destOrd="0" parTransId="{275A63B1-73EA-40D1-B623-5DA3FD71FDC6}" sibTransId="{2A9A12D5-44DB-4A1C-ABFC-F9D3B092C53E}"/>
    <dgm:cxn modelId="{692A5237-B834-4D50-B33E-E1A615E9AEE0}" type="presOf" srcId="{786A457E-7D17-4313-B858-3A1EE6CF49C2}" destId="{8A256417-EA69-49B7-8BC8-15B6632C6A5C}" srcOrd="1" destOrd="0" presId="urn:microsoft.com/office/officeart/2005/8/layout/list1"/>
    <dgm:cxn modelId="{FC5A4038-7F4C-4A6A-BDBC-9EFAF9BD7DB3}" type="presParOf" srcId="{423440A1-6F7C-49AD-8DF0-D61956D7620E}" destId="{3EFBA272-E97A-41F1-87B3-D5DEAD26183A}" srcOrd="0" destOrd="0" presId="urn:microsoft.com/office/officeart/2005/8/layout/list1"/>
    <dgm:cxn modelId="{6825FA2E-B8F8-4C01-9638-1088740AB504}" type="presParOf" srcId="{3EFBA272-E97A-41F1-87B3-D5DEAD26183A}" destId="{DB209AA0-5B2C-4C0D-A5DE-3C7FBBB8779B}" srcOrd="0" destOrd="0" presId="urn:microsoft.com/office/officeart/2005/8/layout/list1"/>
    <dgm:cxn modelId="{EEF570A9-871C-4C69-BFBF-F7BD82A4F8EF}" type="presParOf" srcId="{3EFBA272-E97A-41F1-87B3-D5DEAD26183A}" destId="{8A256417-EA69-49B7-8BC8-15B6632C6A5C}" srcOrd="1" destOrd="0" presId="urn:microsoft.com/office/officeart/2005/8/layout/list1"/>
    <dgm:cxn modelId="{25C72C54-3D28-4126-9861-E3E00565EB39}" type="presParOf" srcId="{423440A1-6F7C-49AD-8DF0-D61956D7620E}" destId="{7B1109D4-66E3-4DD4-9E3E-3E5CA79FEFDE}" srcOrd="1" destOrd="0" presId="urn:microsoft.com/office/officeart/2005/8/layout/list1"/>
    <dgm:cxn modelId="{E70B6FE5-110B-46BE-81B8-9E483CB34465}" type="presParOf" srcId="{423440A1-6F7C-49AD-8DF0-D61956D7620E}" destId="{0EA121D8-89A3-4627-817C-C3923A0D2EA4}" srcOrd="2" destOrd="0" presId="urn:microsoft.com/office/officeart/2005/8/layout/list1"/>
    <dgm:cxn modelId="{A437AAD5-8499-41D6-9FB4-53C9ABC78FA1}" type="presParOf" srcId="{423440A1-6F7C-49AD-8DF0-D61956D7620E}" destId="{61A1C898-3496-4D74-86FB-F3D022032570}" srcOrd="3" destOrd="0" presId="urn:microsoft.com/office/officeart/2005/8/layout/list1"/>
    <dgm:cxn modelId="{33E2F5D2-7083-4A15-944E-9C9CA6A4625F}" type="presParOf" srcId="{423440A1-6F7C-49AD-8DF0-D61956D7620E}" destId="{94229873-A4BC-4FEF-BB20-81404707B00B}" srcOrd="4" destOrd="0" presId="urn:microsoft.com/office/officeart/2005/8/layout/list1"/>
    <dgm:cxn modelId="{7FBC8E8E-3E81-4C6A-A686-F8B37E4C18CC}" type="presParOf" srcId="{94229873-A4BC-4FEF-BB20-81404707B00B}" destId="{3530390A-63D7-4ADA-BBF9-95E5846EDB68}" srcOrd="0" destOrd="0" presId="urn:microsoft.com/office/officeart/2005/8/layout/list1"/>
    <dgm:cxn modelId="{C79E1EA3-192E-4AE7-AF3D-4D06D04B4FFE}" type="presParOf" srcId="{94229873-A4BC-4FEF-BB20-81404707B00B}" destId="{7D459F59-FE8E-4C50-B029-442462689002}" srcOrd="1" destOrd="0" presId="urn:microsoft.com/office/officeart/2005/8/layout/list1"/>
    <dgm:cxn modelId="{23D0FB8A-7B50-45E4-95FD-D3747DF5DC75}" type="presParOf" srcId="{423440A1-6F7C-49AD-8DF0-D61956D7620E}" destId="{1AFDBAA9-1FF4-41EB-85EE-FAB2AF2AFBCE}" srcOrd="5" destOrd="0" presId="urn:microsoft.com/office/officeart/2005/8/layout/list1"/>
    <dgm:cxn modelId="{25BEAEF6-2F4B-49BC-9377-0F708D3C77CA}" type="presParOf" srcId="{423440A1-6F7C-49AD-8DF0-D61956D7620E}" destId="{7BC2C29B-EFEE-4181-B569-FB16515CAF4F}" srcOrd="6" destOrd="0" presId="urn:microsoft.com/office/officeart/2005/8/layout/list1"/>
    <dgm:cxn modelId="{D48D204F-F085-47C9-BFF7-33F8F1710710}" type="presParOf" srcId="{423440A1-6F7C-49AD-8DF0-D61956D7620E}" destId="{579141BB-AAA9-424F-9D18-63AB773D99E0}" srcOrd="7" destOrd="0" presId="urn:microsoft.com/office/officeart/2005/8/layout/list1"/>
    <dgm:cxn modelId="{869356F2-8107-4EFF-BC9B-1DA2C907F2EC}" type="presParOf" srcId="{423440A1-6F7C-49AD-8DF0-D61956D7620E}" destId="{B4A386FD-B74C-4A4C-B909-CA46B7768B96}" srcOrd="8" destOrd="0" presId="urn:microsoft.com/office/officeart/2005/8/layout/list1"/>
    <dgm:cxn modelId="{7A033B8C-26B7-4AE1-B532-6B24C4001BB2}" type="presParOf" srcId="{B4A386FD-B74C-4A4C-B909-CA46B7768B96}" destId="{DBADC116-2D05-47F2-872F-5295B12E9815}" srcOrd="0" destOrd="0" presId="urn:microsoft.com/office/officeart/2005/8/layout/list1"/>
    <dgm:cxn modelId="{7412430F-8EEA-4A4B-8E8F-0F92283A0C37}" type="presParOf" srcId="{B4A386FD-B74C-4A4C-B909-CA46B7768B96}" destId="{A852E6E0-8AB7-4112-B487-8BA7EB3CA895}" srcOrd="1" destOrd="0" presId="urn:microsoft.com/office/officeart/2005/8/layout/list1"/>
    <dgm:cxn modelId="{CF2ACFDF-C1EA-4C2E-9F12-2A01DC288451}" type="presParOf" srcId="{423440A1-6F7C-49AD-8DF0-D61956D7620E}" destId="{2496973C-E5B2-4DDF-846D-285EFCEBC728}" srcOrd="9" destOrd="0" presId="urn:microsoft.com/office/officeart/2005/8/layout/list1"/>
    <dgm:cxn modelId="{2596F3F6-483F-4171-A3C6-FAEE6545F81C}" type="presParOf" srcId="{423440A1-6F7C-49AD-8DF0-D61956D7620E}" destId="{5325D239-278F-412B-995B-DC2A2E2B0E2E}" srcOrd="10" destOrd="0" presId="urn:microsoft.com/office/officeart/2005/8/layout/list1"/>
    <dgm:cxn modelId="{C20E2D23-7F71-44AC-8412-83CA4E9DA831}" type="presParOf" srcId="{423440A1-6F7C-49AD-8DF0-D61956D7620E}" destId="{44180123-5343-4F67-83DD-7B84FE77B9DD}" srcOrd="11" destOrd="0" presId="urn:microsoft.com/office/officeart/2005/8/layout/list1"/>
    <dgm:cxn modelId="{D7C21E4A-4DDB-4D26-8977-C6911E36F77B}" type="presParOf" srcId="{423440A1-6F7C-49AD-8DF0-D61956D7620E}" destId="{E1DA9F1E-EB10-4361-A3B1-03A6A5D3B10C}" srcOrd="12" destOrd="0" presId="urn:microsoft.com/office/officeart/2005/8/layout/list1"/>
    <dgm:cxn modelId="{CCF3D42B-54A6-4B4A-80D5-5EACCA346300}" type="presParOf" srcId="{E1DA9F1E-EB10-4361-A3B1-03A6A5D3B10C}" destId="{24EA845A-7AFA-4E5B-9384-0B0928CBFA51}" srcOrd="0" destOrd="0" presId="urn:microsoft.com/office/officeart/2005/8/layout/list1"/>
    <dgm:cxn modelId="{016EA765-5E95-4C9C-AB5D-83A361210451}" type="presParOf" srcId="{E1DA9F1E-EB10-4361-A3B1-03A6A5D3B10C}" destId="{62749A9C-22B4-4CB1-90CB-441B5F7D648A}" srcOrd="1" destOrd="0" presId="urn:microsoft.com/office/officeart/2005/8/layout/list1"/>
    <dgm:cxn modelId="{8BBA80A2-C73A-4C8A-9642-3AD6F2E68E16}" type="presParOf" srcId="{423440A1-6F7C-49AD-8DF0-D61956D7620E}" destId="{F8D79BD8-C919-45BD-A8D2-1662F90F421D}" srcOrd="13" destOrd="0" presId="urn:microsoft.com/office/officeart/2005/8/layout/list1"/>
    <dgm:cxn modelId="{3F316C76-BA19-43C2-AF75-9549C47E1CB3}" type="presParOf" srcId="{423440A1-6F7C-49AD-8DF0-D61956D7620E}" destId="{065DB1A9-23BC-4CE2-88D1-159689805F9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121D8-89A3-4627-817C-C3923A0D2EA4}">
      <dsp:nvSpPr>
        <dsp:cNvPr id="0" name=""/>
        <dsp:cNvSpPr/>
      </dsp:nvSpPr>
      <dsp:spPr>
        <a:xfrm>
          <a:off x="0" y="468999"/>
          <a:ext cx="853122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56417-EA69-49B7-8BC8-15B6632C6A5C}">
      <dsp:nvSpPr>
        <dsp:cNvPr id="0" name=""/>
        <dsp:cNvSpPr/>
      </dsp:nvSpPr>
      <dsp:spPr>
        <a:xfrm>
          <a:off x="426561" y="55719"/>
          <a:ext cx="5971857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722" tIns="0" rIns="22572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Calibri" pitchFamily="34" charset="0"/>
            </a:rPr>
            <a:t>Obowiązkowy odpis na rezerwę ogólną</a:t>
          </a:r>
          <a:endParaRPr lang="pl-PL" sz="12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66910" y="96068"/>
        <a:ext cx="5891159" cy="745862"/>
      </dsp:txXfrm>
    </dsp:sp>
    <dsp:sp modelId="{7BC2C29B-EFEE-4181-B569-FB16515CAF4F}">
      <dsp:nvSpPr>
        <dsp:cNvPr id="0" name=""/>
        <dsp:cNvSpPr/>
      </dsp:nvSpPr>
      <dsp:spPr>
        <a:xfrm>
          <a:off x="0" y="1739079"/>
          <a:ext cx="853122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59F59-FE8E-4C50-B029-442462689002}">
      <dsp:nvSpPr>
        <dsp:cNvPr id="0" name=""/>
        <dsp:cNvSpPr/>
      </dsp:nvSpPr>
      <dsp:spPr>
        <a:xfrm>
          <a:off x="426561" y="1325799"/>
          <a:ext cx="5971857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722" tIns="0" rIns="22572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Calibri" pitchFamily="34" charset="0"/>
            </a:rPr>
            <a:t>Koszty świadczeń opieki zdrowotnej</a:t>
          </a:r>
          <a:endParaRPr lang="pl-PL" sz="12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66910" y="1366148"/>
        <a:ext cx="5891159" cy="745862"/>
      </dsp:txXfrm>
    </dsp:sp>
    <dsp:sp modelId="{5325D239-278F-412B-995B-DC2A2E2B0E2E}">
      <dsp:nvSpPr>
        <dsp:cNvPr id="0" name=""/>
        <dsp:cNvSpPr/>
      </dsp:nvSpPr>
      <dsp:spPr>
        <a:xfrm>
          <a:off x="0" y="3009159"/>
          <a:ext cx="853122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2E6E0-8AB7-4112-B487-8BA7EB3CA895}">
      <dsp:nvSpPr>
        <dsp:cNvPr id="0" name=""/>
        <dsp:cNvSpPr/>
      </dsp:nvSpPr>
      <dsp:spPr>
        <a:xfrm>
          <a:off x="426561" y="2595880"/>
          <a:ext cx="5971857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722" tIns="0" rIns="22572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Calibri" pitchFamily="34" charset="0"/>
            </a:rPr>
            <a:t>Koszty programów polityki zdrowotnej realizowanych na zlecenie</a:t>
          </a:r>
          <a:endParaRPr lang="pl-PL" sz="12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66910" y="2636229"/>
        <a:ext cx="5891159" cy="745862"/>
      </dsp:txXfrm>
    </dsp:sp>
    <dsp:sp modelId="{065DB1A9-23BC-4CE2-88D1-159689805F92}">
      <dsp:nvSpPr>
        <dsp:cNvPr id="0" name=""/>
        <dsp:cNvSpPr/>
      </dsp:nvSpPr>
      <dsp:spPr>
        <a:xfrm>
          <a:off x="0" y="4279239"/>
          <a:ext cx="853122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49A9C-22B4-4CB1-90CB-441B5F7D648A}">
      <dsp:nvSpPr>
        <dsp:cNvPr id="0" name=""/>
        <dsp:cNvSpPr/>
      </dsp:nvSpPr>
      <dsp:spPr>
        <a:xfrm>
          <a:off x="426561" y="3865960"/>
          <a:ext cx="5971857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722" tIns="0" rIns="22572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Calibri" pitchFamily="34" charset="0"/>
            </a:rPr>
            <a:t>Koszty realizacji zadań zespołów ratownictwa medycznego</a:t>
          </a:r>
          <a:endParaRPr lang="pl-PL" sz="12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66910" y="3906309"/>
        <a:ext cx="5891159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1D824-DBF7-4D76-8D29-666968FAABD0}" type="datetimeFigureOut">
              <a:rPr lang="pl-PL" smtClean="0"/>
              <a:pPr/>
              <a:t>2016-11-16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C0E09-3E65-4BF8-A8BC-300C9E9631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00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C0E09-3E65-4BF8-A8BC-300C9E9631A5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C0E09-3E65-4BF8-A8BC-300C9E9631A5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24CBBCD-1ACE-40F9-B149-B8B1B74BF84B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BA7-6690-4E44-BD28-73131FC57458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648D90-6AA7-4FC5-9C78-88AAA27AF6FC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9F64-3675-4D43-880C-6B3903559E07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CBC5-B097-4EBC-B106-87CC5179D659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06B50-E6CA-4962-A75F-47CE0F5D3ABC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585368-44BC-43E5-BF23-BD1B9849BABD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86B2-B627-45EE-8FCC-347F4C4E30C9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00E-0A90-4C03-A22D-F855CDB9EA73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BC7D-4F46-4AD8-8DFF-407350BE5420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00C7BEC-CF9E-47F8-A501-EB640F898C55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4A7F9F-0F65-4652-B678-143B3D486EA5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7391A3-D319-4983-8D92-05858871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0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8856984" cy="2636912"/>
          </a:xfrm>
        </p:spPr>
        <p:txBody>
          <a:bodyPr>
            <a:normAutofit/>
          </a:bodyPr>
          <a:lstStyle/>
          <a:p>
            <a:pPr algn="ctr"/>
            <a:r>
              <a:rPr lang="pl-PL" sz="4000" i="1" dirty="0" smtClean="0"/>
              <a:t>Ochrona zdrowia </a:t>
            </a:r>
            <a:br>
              <a:rPr lang="pl-PL" sz="4000" i="1" dirty="0" smtClean="0"/>
            </a:br>
            <a:r>
              <a:rPr lang="pl-PL" sz="4000" i="1" dirty="0" smtClean="0"/>
              <a:t>w województwie podlaskim </a:t>
            </a:r>
            <a:br>
              <a:rPr lang="pl-PL" sz="4000" i="1" dirty="0" smtClean="0"/>
            </a:br>
            <a:r>
              <a:rPr lang="pl-PL" sz="4000" i="1" dirty="0" smtClean="0"/>
              <a:t>wybrane zagadnienia</a:t>
            </a:r>
            <a:endParaRPr lang="pl-PL" sz="4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smtClean="0"/>
              <a:t>Wojewódzka Rada Dialogu Społecznego </a:t>
            </a:r>
            <a:endParaRPr lang="pl-PL" i="1" dirty="0"/>
          </a:p>
        </p:txBody>
      </p:sp>
      <p:pic>
        <p:nvPicPr>
          <p:cNvPr id="4" name="Obraz 3" descr="logo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093296"/>
            <a:ext cx="1944216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Leczenie Szpitalne</a:t>
            </a:r>
            <a:endParaRPr lang="pl-PL" sz="2000" b="1" dirty="0"/>
          </a:p>
        </p:txBody>
      </p:sp>
      <p:graphicFrame>
        <p:nvGraphicFramePr>
          <p:cNvPr id="3" name="Wykres 2"/>
          <p:cNvGraphicFramePr/>
          <p:nvPr/>
        </p:nvGraphicFramePr>
        <p:xfrm>
          <a:off x="179512" y="4046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4572000" y="4766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467544" y="33569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457200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 descr="logo p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187624" y="6488668"/>
            <a:ext cx="6768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na podstawie przesłanych danych z Podlaskiego Oddziału Wojewódzkiego Narodowego Funduszu Zdrowia</a:t>
            </a:r>
            <a:endParaRPr lang="pl-PL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5B592">
                <a:tint val="66000"/>
                <a:satMod val="160000"/>
              </a:srgbClr>
            </a:gs>
            <a:gs pos="50000">
              <a:srgbClr val="A5B592">
                <a:tint val="44500"/>
                <a:satMod val="160000"/>
              </a:srgbClr>
            </a:gs>
            <a:gs pos="100000">
              <a:srgbClr val="A5B592">
                <a:tint val="23500"/>
                <a:satMod val="16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0"/>
            <a:ext cx="88924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Inne </a:t>
            </a:r>
          </a:p>
          <a:p>
            <a:pPr algn="ctr"/>
            <a:r>
              <a:rPr lang="pl-PL" sz="1400" i="1" dirty="0" smtClean="0">
                <a:latin typeface="Calibri" pitchFamily="34" charset="0"/>
              </a:rPr>
              <a:t>(m.in. opieka psychiatryczna i leczenie szpitalne, rehabilitacja szpitalna, profilaktyczne programy zdrowotne</a:t>
            </a:r>
            <a:r>
              <a:rPr lang="pl-PL" sz="1400" dirty="0" smtClean="0">
                <a:latin typeface="Calibri" pitchFamily="34" charset="0"/>
              </a:rPr>
              <a:t>)</a:t>
            </a:r>
            <a:endParaRPr lang="pl-PL" sz="1400" dirty="0">
              <a:latin typeface="Calibri" pitchFamily="34" charset="0"/>
            </a:endParaRPr>
          </a:p>
        </p:txBody>
      </p:sp>
      <p:graphicFrame>
        <p:nvGraphicFramePr>
          <p:cNvPr id="3" name="Wykres 2"/>
          <p:cNvGraphicFramePr/>
          <p:nvPr/>
        </p:nvGraphicFramePr>
        <p:xfrm>
          <a:off x="0" y="6926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4572000" y="7647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179512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4572000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 descr="logo p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187624" y="6488668"/>
            <a:ext cx="6768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na podstawie przesłanych danych z Podlaskiego Oddziału Wojewódzkiego Narodowego Funduszu Zdrowia</a:t>
            </a:r>
            <a:endParaRPr lang="pl-PL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5B592">
                <a:tint val="66000"/>
                <a:satMod val="160000"/>
              </a:srgbClr>
            </a:gs>
            <a:gs pos="50000">
              <a:srgbClr val="A5B592">
                <a:tint val="44500"/>
                <a:satMod val="160000"/>
              </a:srgbClr>
            </a:gs>
            <a:gs pos="100000">
              <a:srgbClr val="A5B592">
                <a:tint val="23500"/>
                <a:satMod val="16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0"/>
            <a:ext cx="889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Wartość przeznaczonych nakładów ogółem w latach 2012-2015     </a:t>
            </a:r>
            <a:endParaRPr lang="pl-PL" sz="2000" b="1" dirty="0"/>
          </a:p>
        </p:txBody>
      </p:sp>
      <p:graphicFrame>
        <p:nvGraphicFramePr>
          <p:cNvPr id="3" name="Wykres 2"/>
          <p:cNvGraphicFramePr/>
          <p:nvPr/>
        </p:nvGraphicFramePr>
        <p:xfrm>
          <a:off x="899592" y="908720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az 3" descr="logo p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187624" y="6488668"/>
            <a:ext cx="6768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na podstawie przesłanych danych z Podlaskiego Oddziału Wojewódzkiego Narodowego Funduszu Zdrowia</a:t>
            </a:r>
            <a:endParaRPr lang="pl-PL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702024"/>
          </a:xfrm>
        </p:spPr>
        <p:txBody>
          <a:bodyPr>
            <a:normAutofit/>
          </a:bodyPr>
          <a:lstStyle/>
          <a:p>
            <a:r>
              <a:rPr lang="pl-PL" b="1" dirty="0" smtClean="0"/>
              <a:t>WDROŻENIE PRIORYTETÓW DLA REGIONALNEJ POLITYKI ZDROWOTNEJ WIĄŻE SIĘ Z PRZEKIEROWANIEM STRUMIENIA FINANSOWEGO PŁATNIKA PUBLICZNEGO W OBSZARACH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7659960" cy="962000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PRIORYTETY DLA REGIONALNEJ</a:t>
            </a:r>
            <a:br>
              <a:rPr lang="pl-PL" sz="2400" b="1" dirty="0" smtClean="0"/>
            </a:br>
            <a:r>
              <a:rPr lang="pl-PL" sz="2400" b="1" dirty="0" smtClean="0"/>
              <a:t>POLITYKI ZDROWOTNEJ </a:t>
            </a:r>
            <a:br>
              <a:rPr lang="pl-PL" sz="2400" b="1" dirty="0" smtClean="0"/>
            </a:br>
            <a:r>
              <a:rPr lang="pl-PL" sz="2400" b="1" dirty="0" smtClean="0"/>
              <a:t>WOJEWÓDZTWA PODLASKIEGO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-387424"/>
            <a:ext cx="8153400" cy="160662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b="1" dirty="0" smtClean="0"/>
              <a:t>PRIORYTETY DLA REGIONALNEJ</a:t>
            </a:r>
            <a:br>
              <a:rPr lang="pl-PL" sz="2700" b="1" dirty="0" smtClean="0"/>
            </a:br>
            <a:r>
              <a:rPr lang="pl-PL" sz="2700" b="1" dirty="0" smtClean="0"/>
              <a:t>POLITYKI ZDROWOTNEJ </a:t>
            </a:r>
            <a:br>
              <a:rPr lang="pl-PL" sz="2700" b="1" dirty="0" smtClean="0"/>
            </a:br>
            <a:r>
              <a:rPr lang="pl-PL" sz="2700" b="1" dirty="0" smtClean="0"/>
              <a:t>WOJEWÓDZTWA PODLASKIEGO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34807"/>
            <a:ext cx="91440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just" defTabSz="914400" rtl="0" eaLnBrk="1" fontAlgn="base" latinLnBrk="0" hangingPunct="1">
              <a:spcBef>
                <a:spcPct val="0"/>
              </a:spcBef>
              <a:spcAft>
                <a:spcPts val="12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Przenoszenie obciążenia z opieki szpitalnej na rzecz opieki ambulatoryjnej (pielęgniarska opieka długoterminowa domowa) oraz stacjonarnej</a:t>
            </a:r>
            <a:r>
              <a:rPr kumimoji="0" lang="pl-P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Zakładów Opiekuńczo Leczniczych (ZOL)/ Zakładów Pielęgnacyjno Opiekuńczych (ZPO).</a:t>
            </a:r>
          </a:p>
          <a:p>
            <a:pPr marL="228600" marR="0" lvl="0" indent="-228600" algn="just" defTabSz="914400" rtl="0" eaLnBrk="1" fontAlgn="base" latinLnBrk="0" hangingPunct="1">
              <a:spcBef>
                <a:spcPct val="0"/>
              </a:spcBef>
              <a:spcAft>
                <a:spcPts val="12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spcBef>
                <a:spcPct val="0"/>
              </a:spcBef>
              <a:spcAft>
                <a:spcPts val="12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Hospitalizacji osób starszych w oddziale o profilu geriatrycznym ze względu 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na holistyczną opiekę nad pacjentem w wieku geriatrycznym, ponieważ liczba chorób przewlekłych, często związanych z niepełnosprawnością i bólem, rośnie wraz z wiekiem.</a:t>
            </a:r>
          </a:p>
          <a:p>
            <a:pPr marL="228600" marR="0" lvl="0" indent="-228600" algn="just" defTabSz="914400" rtl="0" eaLnBrk="0" fontAlgn="base" latinLnBrk="0" hangingPunct="0">
              <a:spcBef>
                <a:spcPct val="0"/>
              </a:spcBef>
              <a:spcAft>
                <a:spcPts val="12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spcBef>
                <a:spcPct val="0"/>
              </a:spcBef>
              <a:spcAft>
                <a:spcPts val="12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Koncentracji wykonywania zabiegów kompleksowych w przypadku oddziałów chirurgii dziecięcej, chirurgii ogólnej, otorynolaryngologii, urologicznych i położniczo - </a:t>
            </a:r>
            <a:r>
              <a:rPr lang="pl-PL" sz="2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ginekologicznych.</a:t>
            </a:r>
          </a:p>
          <a:p>
            <a:pPr marL="228600" marR="0" lvl="0" indent="-228600" algn="just" defTabSz="914400" rtl="0" eaLnBrk="0" fontAlgn="base" latinLnBrk="0" hangingPunct="0">
              <a:spcBef>
                <a:spcPct val="0"/>
              </a:spcBef>
              <a:spcAft>
                <a:spcPts val="12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spcBef>
                <a:spcPct val="0"/>
              </a:spcBef>
              <a:spcAft>
                <a:spcPts val="12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Przesunięcia ciężaru wykonywania zabiegów małych oraz diagnostycznych 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z oddziałów o charakterze zabiegowym na oddział jednego dnia (chirurgii i leczenia).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6" name="Obraz 5" descr="logo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331640" y="6457890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</a:t>
            </a:r>
            <a:r>
              <a:rPr lang="pl-PL" sz="1000" dirty="0" smtClean="0"/>
              <a:t>http://www.bialystok.uw.gov.pl, [dostęp 15.11.2016]</a:t>
            </a:r>
          </a:p>
          <a:p>
            <a:pPr algn="ctr"/>
            <a:endParaRPr lang="pl-PL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-171400"/>
            <a:ext cx="8153400" cy="172819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PRIORYTETY DLA REGIONALNEJ</a:t>
            </a:r>
            <a:br>
              <a:rPr lang="pl-PL" sz="2400" b="1" dirty="0" smtClean="0"/>
            </a:br>
            <a:r>
              <a:rPr lang="pl-PL" sz="2400" b="1" dirty="0" smtClean="0"/>
              <a:t>POLITYKI ZDROWOTNEJ </a:t>
            </a:r>
            <a:br>
              <a:rPr lang="pl-PL" sz="2400" b="1" dirty="0" smtClean="0"/>
            </a:br>
            <a:r>
              <a:rPr lang="pl-PL" sz="2400" b="1" dirty="0" smtClean="0"/>
              <a:t>WOJEWÓDZTWA PODLASKIEGO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0" y="1533465"/>
            <a:ext cx="9144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Wzrostu zapotrzebowania na świadczenia z zakresu chorób wewnętrznych, kardiologii oraz neurologii w grupie wiekowej 85+, który</a:t>
            </a:r>
            <a:r>
              <a:rPr lang="pl-PL" sz="1900" dirty="0" smtClean="0">
                <a:latin typeface="Calibri" pitchFamily="34" charset="0"/>
                <a:cs typeface="Arial" pitchFamily="34" charset="0"/>
              </a:rPr>
              <a:t> p</a:t>
            </a:r>
            <a: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rzełoży się na wzrost zapotrzebowania na łóżka w wymienionych oddziałach oraz oddziałach geriatrycznych.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sz="1900" dirty="0" smtClean="0">
              <a:latin typeface="Calibri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Koncentracji świadczeń położniczych w ośrodkach, w których zrealizowano więcej niż 400 porodów rocznie, które zapewniają kompleksowe leczenie szpitalne </a:t>
            </a:r>
            <a:b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i ambulatoryjne w położnictwie i ginekologii.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sz="1900" dirty="0" smtClean="0">
              <a:latin typeface="Calibri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Zwiększenia liczby łóżek patologii ciąży i intensywnej terapii noworodków (w tym wcześniaków)</a:t>
            </a:r>
            <a:r>
              <a:rPr lang="pl-PL" sz="19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w ośrodkach o wyższym stopniu referencyjności w związku </a:t>
            </a:r>
            <a:b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z planowaną racjonalizacją liczby łóżek na oddziałach o niskim (poniżej 50% w skali roku) wskaźniku obłożenia łóżek oddziałów położniczo-ginekologicznych.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sz="1900" dirty="0" smtClean="0">
              <a:latin typeface="Calibri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sz="19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Zapewnienia finansowania (diagnostyka i leczenie) w ośrodkach o wyższym stopniu referencyjności pacjentkom wymagającym ginekologicznych operacji kompleksowych. </a:t>
            </a:r>
            <a:endParaRPr lang="pl-PL" sz="1900" dirty="0" smtClean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4" name="Obraz 3" descr="logo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115616" y="6457890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</a:t>
            </a:r>
            <a:r>
              <a:rPr lang="pl-PL" sz="1000" dirty="0" smtClean="0"/>
              <a:t>http://www.bialystok.uw.gov.pl, [dostęp 15.11.2016]</a:t>
            </a:r>
          </a:p>
          <a:p>
            <a:pPr algn="ctr"/>
            <a:endParaRPr lang="pl-PL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35696" y="11663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Koszty administracyjne POW NFZ w relacji do ogółu kosztów (w %)</a:t>
            </a:r>
            <a:endParaRPr lang="pl-PL" b="1" dirty="0"/>
          </a:p>
        </p:txBody>
      </p:sp>
      <p:graphicFrame>
        <p:nvGraphicFramePr>
          <p:cNvPr id="3" name="Wykres 2"/>
          <p:cNvGraphicFramePr/>
          <p:nvPr/>
        </p:nvGraphicFramePr>
        <p:xfrm>
          <a:off x="395536" y="692696"/>
          <a:ext cx="410445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4644008" y="764704"/>
          <a:ext cx="4229101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231354" y="3668616"/>
          <a:ext cx="4340646" cy="264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4788024" y="3789040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 descr="logo p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1187624" y="6488668"/>
            <a:ext cx="6768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na podstawie opublikowanych rocznych sprawozdań z wykonania planu finansowego</a:t>
            </a:r>
            <a:endParaRPr lang="pl-PL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Koszty realizacji zadań NFZ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556792"/>
          <a:ext cx="853122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 descr="logo pn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Koszty świadczeń opieki zdrowotnej</a:t>
            </a:r>
            <a:endParaRPr lang="pl-PL" dirty="0"/>
          </a:p>
        </p:txBody>
      </p:sp>
      <p:pic>
        <p:nvPicPr>
          <p:cNvPr id="8" name="Obraz 7" descr="logo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539552" y="1484784"/>
            <a:ext cx="8352928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POZ,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AOS,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leczenie szpitalne,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opieka psychiatryczna i leczenie uzależnień,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rehabilitacja lecznicza,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świadczenia pielęgnacyjne i opiekuńcze w ramach opieki długoterminowej,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opieka paliatywna i hospicyjna,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leczenie stomatologiczne,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lecznictwo uzdrowiskowe,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pomoc doraźna i transport sanitarny,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koszty prof. programów zdrowotnych finansowanych ze środków własnych funduszu,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świadczenia opieki zdrowotnej kontraktowane odrębnie,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zaopatrzenie w wyroby medyczne oraz ich naprawa,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refundacja,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rezerwa na koszty realizacji zadań wynikających z przepisów o koordynacji,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rezerwa na pokrycie kosztów świadczeń opieki zdrowotnej oraz refundacji leków,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rezerwa na koszty świadczeń opieki zdrowotnej w ramach migracji ubezpieczonych,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koszty świadczeń zdrowotnych z lat ubiegłych,</a:t>
            </a:r>
          </a:p>
          <a:p>
            <a:pPr marL="342900" lvl="1" indent="-342900" algn="just" defTabSz="444500">
              <a:spcBef>
                <a:spcPct val="0"/>
              </a:spcBef>
              <a:spcAft>
                <a:spcPts val="13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 rezerwa na koszty świadczeń opieki zdrowotnej udzielone w ramach transgranicznej opieki zdrowotnej.</a:t>
            </a:r>
            <a:endParaRPr lang="pl-PL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/>
        </p:nvGraphicFramePr>
        <p:xfrm>
          <a:off x="395536" y="404664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Obraz 5" descr="logo p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187624" y="6488668"/>
            <a:ext cx="6768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na podstawie opublikowanych rocznych sprawozdań z wykonania planu finansowego</a:t>
            </a:r>
            <a:endParaRPr lang="pl-PL" sz="1000" i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091264" y="6237312"/>
            <a:ext cx="2052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>
                <a:latin typeface="Calibri" pitchFamily="34" charset="0"/>
              </a:rPr>
              <a:t>*dane na dzień 30.IX. 2016  (</a:t>
            </a:r>
            <a:r>
              <a:rPr lang="pl-PL" sz="1000" b="1" i="1" dirty="0" smtClean="0">
                <a:latin typeface="Calibri" pitchFamily="34" charset="0"/>
              </a:rPr>
              <a:t>Zarządzenie Nr 103/2016/DEF)</a:t>
            </a:r>
            <a:endParaRPr lang="pl-PL" sz="10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43608" y="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Struktura rodzajowa wybranych kosztów POW NFZ w stosunku do ogółu kosztów świadczeń opieki zdrowotnej (w %)</a:t>
            </a:r>
            <a:endParaRPr lang="pl-PL" b="1" dirty="0"/>
          </a:p>
        </p:txBody>
      </p:sp>
      <p:graphicFrame>
        <p:nvGraphicFramePr>
          <p:cNvPr id="9" name="Wykres 8"/>
          <p:cNvGraphicFramePr/>
          <p:nvPr/>
        </p:nvGraphicFramePr>
        <p:xfrm>
          <a:off x="251520" y="620688"/>
          <a:ext cx="403244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Wykres 9"/>
          <p:cNvGraphicFramePr/>
          <p:nvPr/>
        </p:nvGraphicFramePr>
        <p:xfrm>
          <a:off x="4572000" y="548680"/>
          <a:ext cx="396044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Wykres 10"/>
          <p:cNvGraphicFramePr/>
          <p:nvPr/>
        </p:nvGraphicFramePr>
        <p:xfrm>
          <a:off x="179512" y="2636912"/>
          <a:ext cx="4014192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Wykres 11"/>
          <p:cNvGraphicFramePr/>
          <p:nvPr/>
        </p:nvGraphicFramePr>
        <p:xfrm>
          <a:off x="4644008" y="2636912"/>
          <a:ext cx="3798168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5148064" y="623731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>
                <a:latin typeface="Calibri" pitchFamily="34" charset="0"/>
              </a:rPr>
              <a:t>*dane na dzień 30.IX. 2016  (</a:t>
            </a:r>
            <a:r>
              <a:rPr lang="pl-PL" sz="1000" b="1" i="1" dirty="0" smtClean="0">
                <a:latin typeface="Calibri" pitchFamily="34" charset="0"/>
              </a:rPr>
              <a:t>Zarządzenie Nr 103/2016/DEF)</a:t>
            </a:r>
            <a:endParaRPr lang="pl-PL" sz="1000" b="1" i="1" dirty="0">
              <a:latin typeface="Calibri" pitchFamily="34" charset="0"/>
            </a:endParaRPr>
          </a:p>
        </p:txBody>
      </p:sp>
      <p:pic>
        <p:nvPicPr>
          <p:cNvPr id="15" name="Obraz 14" descr="logo p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16" name="pole tekstowe 15"/>
          <p:cNvSpPr txBox="1"/>
          <p:nvPr/>
        </p:nvSpPr>
        <p:spPr>
          <a:xfrm>
            <a:off x="1187624" y="6611779"/>
            <a:ext cx="6768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na podstawie opublikowanych rocznych sprawozdań z wykonania plan</a:t>
            </a:r>
            <a:r>
              <a:rPr lang="pl-PL" sz="1000" b="1" i="1" dirty="0" smtClean="0"/>
              <a:t>u</a:t>
            </a:r>
            <a:r>
              <a:rPr lang="pl-PL" sz="1000" i="1" dirty="0" smtClean="0"/>
              <a:t> finansowego</a:t>
            </a:r>
            <a:endParaRPr lang="pl-PL" sz="1000" i="1" dirty="0"/>
          </a:p>
        </p:txBody>
      </p:sp>
      <p:graphicFrame>
        <p:nvGraphicFramePr>
          <p:cNvPr id="18" name="Wykres 17"/>
          <p:cNvGraphicFramePr/>
          <p:nvPr/>
        </p:nvGraphicFramePr>
        <p:xfrm>
          <a:off x="2123728" y="4437112"/>
          <a:ext cx="4002447" cy="2153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3456384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Nakłady na świadczenia opieki zdrowotnej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województwie podlaskim w latach 2012-2015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dla sektora publicznego i niepublicznego</a:t>
            </a:r>
            <a:r>
              <a:rPr lang="pl-PL" sz="2300" dirty="0" smtClean="0"/>
              <a:t/>
            </a:r>
            <a:br>
              <a:rPr lang="pl-PL" sz="2300" dirty="0" smtClean="0"/>
            </a:br>
            <a:endParaRPr lang="pl-PL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e tekstowe 16"/>
          <p:cNvSpPr txBox="1"/>
          <p:nvPr/>
        </p:nvSpPr>
        <p:spPr>
          <a:xfrm>
            <a:off x="1331640" y="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Ambulatoryjna Opieka Specjalistyczna</a:t>
            </a:r>
            <a:endParaRPr lang="pl-PL" sz="2000" b="1" dirty="0"/>
          </a:p>
        </p:txBody>
      </p:sp>
      <p:graphicFrame>
        <p:nvGraphicFramePr>
          <p:cNvPr id="18" name="Wykres 17"/>
          <p:cNvGraphicFramePr/>
          <p:nvPr/>
        </p:nvGraphicFramePr>
        <p:xfrm>
          <a:off x="137710" y="382836"/>
          <a:ext cx="4290274" cy="261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Wykres 18"/>
          <p:cNvGraphicFramePr/>
          <p:nvPr/>
        </p:nvGraphicFramePr>
        <p:xfrm>
          <a:off x="4499992" y="476672"/>
          <a:ext cx="4230216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Wykres 19"/>
          <p:cNvGraphicFramePr/>
          <p:nvPr/>
        </p:nvGraphicFramePr>
        <p:xfrm>
          <a:off x="0" y="3284984"/>
          <a:ext cx="453650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Wykres 20"/>
          <p:cNvGraphicFramePr/>
          <p:nvPr/>
        </p:nvGraphicFramePr>
        <p:xfrm>
          <a:off x="4572000" y="32849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 descr="logo p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187624" y="6488668"/>
            <a:ext cx="6768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na podstawie przesłanych danych z Podlaskiego Oddziału Wojewódzkiego Narodowego Funduszu Zdrowia</a:t>
            </a:r>
            <a:endParaRPr lang="pl-PL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Podstawowa Opieka Zdrowotna</a:t>
            </a:r>
            <a:endParaRPr lang="pl-PL" sz="2000" b="1" dirty="0"/>
          </a:p>
        </p:txBody>
      </p:sp>
      <p:graphicFrame>
        <p:nvGraphicFramePr>
          <p:cNvPr id="3" name="Wykres 2"/>
          <p:cNvGraphicFramePr/>
          <p:nvPr/>
        </p:nvGraphicFramePr>
        <p:xfrm>
          <a:off x="251520" y="4766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457200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0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4572000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 descr="logo p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89178" cy="404664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187624" y="6488668"/>
            <a:ext cx="6768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/>
              <a:t>Źródło: na podstawie przesłanych danych z Podlaskiego Oddziału Wojewódzkiego Narodowego Funduszu Zdrowia</a:t>
            </a:r>
            <a:endParaRPr lang="pl-PL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838</TotalTime>
  <Words>550</Words>
  <Application>Microsoft Office PowerPoint</Application>
  <PresentationFormat>Pokaz na ekranie (4:3)</PresentationFormat>
  <Paragraphs>96</Paragraphs>
  <Slides>16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Średni</vt:lpstr>
      <vt:lpstr>Ochrona zdrowia  w województwie podlaskim  wybrane zagadnienia</vt:lpstr>
      <vt:lpstr>Prezentacja programu PowerPoint</vt:lpstr>
      <vt:lpstr>Koszty realizacji zadań NFZ </vt:lpstr>
      <vt:lpstr>Koszty świadczeń opieki zdrowotnej</vt:lpstr>
      <vt:lpstr>Prezentacja programu PowerPoint</vt:lpstr>
      <vt:lpstr>Prezentacja programu PowerPoint</vt:lpstr>
      <vt:lpstr>Nakłady na świadczenia opieki zdrowotnej  w województwie podlaskim w latach 2012-2015  dla sektora publicznego i niepublicznego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PRIORYTETY DLA REGIONALNEJ POLITYKI ZDROWOTNEJ  WOJEWÓDZTWA PODLASKIEGO</vt:lpstr>
      <vt:lpstr>   PRIORYTETY DLA REGIONALNEJ POLITYKI ZDROWOTNEJ  WOJEWÓDZTWA PODLASKIEGO </vt:lpstr>
      <vt:lpstr>PRIORYTETY DLA REGIONALNEJ POLITYKI ZDROWOTNEJ  WOJEWÓDZTWA PODLASKIEGO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Gabinet 300</dc:creator>
  <cp:lastModifiedBy>Kaszyńska Danuta</cp:lastModifiedBy>
  <cp:revision>90</cp:revision>
  <dcterms:created xsi:type="dcterms:W3CDTF">2016-10-26T14:43:39Z</dcterms:created>
  <dcterms:modified xsi:type="dcterms:W3CDTF">2016-11-16T13:57:57Z</dcterms:modified>
</cp:coreProperties>
</file>