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10" r:id="rId2"/>
    <p:sldId id="284" r:id="rId3"/>
    <p:sldId id="285" r:id="rId4"/>
    <p:sldId id="286" r:id="rId5"/>
    <p:sldId id="287" r:id="rId6"/>
    <p:sldId id="288" r:id="rId7"/>
    <p:sldId id="289" r:id="rId8"/>
    <p:sldId id="290" r:id="rId9"/>
    <p:sldId id="291" r:id="rId10"/>
    <p:sldId id="257" r:id="rId11"/>
    <p:sldId id="256" r:id="rId12"/>
    <p:sldId id="260" r:id="rId13"/>
    <p:sldId id="292" r:id="rId14"/>
    <p:sldId id="293" r:id="rId15"/>
    <p:sldId id="271"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11" r:id="rId32"/>
    <p:sldId id="309" r:id="rId33"/>
    <p:sldId id="314" r:id="rId34"/>
    <p:sldId id="269" r:id="rId35"/>
    <p:sldId id="272" r:id="rId36"/>
    <p:sldId id="282" r:id="rId37"/>
    <p:sldId id="265" r:id="rId38"/>
    <p:sldId id="266" r:id="rId39"/>
    <p:sldId id="259" r:id="rId40"/>
    <p:sldId id="274" r:id="rId41"/>
    <p:sldId id="275" r:id="rId42"/>
    <p:sldId id="276" r:id="rId43"/>
    <p:sldId id="277" r:id="rId44"/>
    <p:sldId id="278" r:id="rId45"/>
    <p:sldId id="279" r:id="rId46"/>
    <p:sldId id="280" r:id="rId47"/>
    <p:sldId id="281" r:id="rId48"/>
    <p:sldId id="283" r:id="rId49"/>
    <p:sldId id="270" r:id="rId50"/>
    <p:sldId id="315" r:id="rId51"/>
    <p:sldId id="312" r:id="rId52"/>
  </p:sldIdLst>
  <p:sldSz cx="9144000" cy="6858000" type="screen4x3"/>
  <p:notesSz cx="6858000" cy="9144000"/>
  <p:photoAlbum layout="1pic"/>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1" autoAdjust="0"/>
    <p:restoredTop sz="94718" autoAdjust="0"/>
  </p:normalViewPr>
  <p:slideViewPr>
    <p:cSldViewPr>
      <p:cViewPr varScale="1">
        <p:scale>
          <a:sx n="97" d="100"/>
          <a:sy n="97" d="100"/>
        </p:scale>
        <p:origin x="-11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l-P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F11DA78-942A-40E2-AF61-54122FE2210F}" type="datetimeFigureOut">
              <a:rPr lang="pl-PL"/>
              <a:pPr>
                <a:defRPr/>
              </a:pPr>
              <a:t>2017-04-18</a:t>
            </a:fld>
            <a:endParaRPr lang="pl-P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pl-PL"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CFB31D9-67D5-4AAA-A97E-FEA97B19E326}" type="slidenum">
              <a:rPr lang="pl-PL"/>
              <a:pPr>
                <a:defRPr/>
              </a:pPr>
              <a:t>‹#›</a:t>
            </a:fld>
            <a:endParaRPr 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pl-PL" altLang="pl-PL" smtClean="0"/>
          </a:p>
        </p:txBody>
      </p:sp>
      <p:sp>
        <p:nvSpPr>
          <p:cNvPr id="4" name="Slide Number Placeholder 3"/>
          <p:cNvSpPr>
            <a:spLocks noGrp="1"/>
          </p:cNvSpPr>
          <p:nvPr>
            <p:ph type="sldNum" sz="quarter" idx="5"/>
          </p:nvPr>
        </p:nvSpPr>
        <p:spPr/>
        <p:txBody>
          <a:bodyPr/>
          <a:lstStyle/>
          <a:p>
            <a:pPr>
              <a:defRPr/>
            </a:pPr>
            <a:fld id="{AD7E2825-F2A1-4A6D-B163-10FE27065EDC}" type="slidenum">
              <a:rPr lang="pl-PL" smtClean="0"/>
              <a:pPr>
                <a:defRPr/>
              </a:pPr>
              <a:t>11</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l-P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l-PL"/>
          </a:p>
        </p:txBody>
      </p:sp>
      <p:sp>
        <p:nvSpPr>
          <p:cNvPr id="4" name="Date Placeholder 3"/>
          <p:cNvSpPr>
            <a:spLocks noGrp="1"/>
          </p:cNvSpPr>
          <p:nvPr>
            <p:ph type="dt" sz="half" idx="10"/>
          </p:nvPr>
        </p:nvSpPr>
        <p:spPr/>
        <p:txBody>
          <a:bodyPr/>
          <a:lstStyle>
            <a:lvl1pPr>
              <a:defRPr/>
            </a:lvl1pPr>
          </a:lstStyle>
          <a:p>
            <a:pPr>
              <a:defRPr/>
            </a:pPr>
            <a:fld id="{AC4B456D-BCA3-47AE-AC21-15A69995CCBA}" type="datetimeFigureOut">
              <a:rPr lang="pl-PL"/>
              <a:pPr>
                <a:defRPr/>
              </a:pPr>
              <a:t>2017-04-18</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5001478B-B188-4DA7-973E-29FB8A75D2E6}" type="slidenum">
              <a:rPr lang="pl-PL"/>
              <a:pPr>
                <a:defRPr/>
              </a:pPr>
              <a:t>‹#›</a:t>
            </a:fld>
            <a:endParaRPr lang="pl-PL"/>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lvl1pPr>
              <a:defRPr/>
            </a:lvl1pPr>
          </a:lstStyle>
          <a:p>
            <a:pPr>
              <a:defRPr/>
            </a:pPr>
            <a:fld id="{1DB0BB9A-1392-49A8-AF45-8BAB4850CC59}" type="datetimeFigureOut">
              <a:rPr lang="pl-PL"/>
              <a:pPr>
                <a:defRPr/>
              </a:pPr>
              <a:t>2017-04-18</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E3472407-6F1F-4F4E-80DE-986CA6F973D7}" type="slidenum">
              <a:rPr lang="pl-PL"/>
              <a:pPr>
                <a:defRPr/>
              </a:pPr>
              <a:t>‹#›</a:t>
            </a:fld>
            <a:endParaRPr lang="pl-PL"/>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l-P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C88C0AF-4607-44D0-90FA-17BE4870E223}" type="datetimeFigureOut">
              <a:rPr lang="pl-PL"/>
              <a:pPr>
                <a:defRPr/>
              </a:pPr>
              <a:t>2017-04-18</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79CBD425-9E0C-4ACD-AE18-71D1F0C96F8C}" type="slidenum">
              <a:rPr lang="pl-PL"/>
              <a:pPr>
                <a:defRPr/>
              </a:pPr>
              <a:t>‹#›</a:t>
            </a:fld>
            <a:endParaRPr lang="pl-PL"/>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Date Placeholder 3"/>
          <p:cNvSpPr>
            <a:spLocks noGrp="1"/>
          </p:cNvSpPr>
          <p:nvPr>
            <p:ph type="dt" sz="half" idx="10"/>
          </p:nvPr>
        </p:nvSpPr>
        <p:spPr/>
        <p:txBody>
          <a:bodyPr/>
          <a:lstStyle>
            <a:lvl1pPr>
              <a:defRPr/>
            </a:lvl1pPr>
          </a:lstStyle>
          <a:p>
            <a:pPr>
              <a:defRPr/>
            </a:pPr>
            <a:fld id="{2A460E1A-D3ED-4BF3-A334-FD124A4F0501}" type="datetimeFigureOut">
              <a:rPr lang="pl-PL"/>
              <a:pPr>
                <a:defRPr/>
              </a:pPr>
              <a:t>2017-04-18</a:t>
            </a:fld>
            <a:endParaRPr lang="pl-PL"/>
          </a:p>
        </p:txBody>
      </p:sp>
      <p:sp>
        <p:nvSpPr>
          <p:cNvPr id="6" name="Footer Placeholder 4"/>
          <p:cNvSpPr>
            <a:spLocks noGrp="1"/>
          </p:cNvSpPr>
          <p:nvPr>
            <p:ph type="ftr" sz="quarter" idx="11"/>
          </p:nvPr>
        </p:nvSpPr>
        <p:spPr/>
        <p:txBody>
          <a:bodyPr/>
          <a:lstStyle>
            <a:lvl1pPr>
              <a:defRPr/>
            </a:lvl1pPr>
          </a:lstStyle>
          <a:p>
            <a:pPr>
              <a:defRPr/>
            </a:pPr>
            <a:endParaRPr lang="pl-PL"/>
          </a:p>
        </p:txBody>
      </p:sp>
      <p:sp>
        <p:nvSpPr>
          <p:cNvPr id="7" name="Slide Number Placeholder 5"/>
          <p:cNvSpPr>
            <a:spLocks noGrp="1"/>
          </p:cNvSpPr>
          <p:nvPr>
            <p:ph type="sldNum" sz="quarter" idx="12"/>
          </p:nvPr>
        </p:nvSpPr>
        <p:spPr/>
        <p:txBody>
          <a:bodyPr/>
          <a:lstStyle>
            <a:lvl1pPr>
              <a:defRPr/>
            </a:lvl1pPr>
          </a:lstStyle>
          <a:p>
            <a:pPr>
              <a:defRPr/>
            </a:pPr>
            <a:fld id="{CFF73104-763A-4537-90CA-D4669F37C3C6}" type="slidenum">
              <a:rPr lang="pl-PL"/>
              <a:pPr>
                <a:defRPr/>
              </a:pPr>
              <a:t>‹#›</a:t>
            </a:fld>
            <a:endParaRPr lang="pl-PL"/>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l-P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7" name="Date Placeholder 3"/>
          <p:cNvSpPr>
            <a:spLocks noGrp="1"/>
          </p:cNvSpPr>
          <p:nvPr>
            <p:ph type="dt" sz="half" idx="10"/>
          </p:nvPr>
        </p:nvSpPr>
        <p:spPr/>
        <p:txBody>
          <a:bodyPr/>
          <a:lstStyle>
            <a:lvl1pPr>
              <a:defRPr/>
            </a:lvl1pPr>
          </a:lstStyle>
          <a:p>
            <a:pPr>
              <a:defRPr/>
            </a:pPr>
            <a:fld id="{3D229417-CC71-427A-80AE-B830615D3DD0}" type="datetimeFigureOut">
              <a:rPr lang="pl-PL"/>
              <a:pPr>
                <a:defRPr/>
              </a:pPr>
              <a:t>2017-04-18</a:t>
            </a:fld>
            <a:endParaRPr lang="pl-PL"/>
          </a:p>
        </p:txBody>
      </p:sp>
      <p:sp>
        <p:nvSpPr>
          <p:cNvPr id="8" name="Footer Placeholder 4"/>
          <p:cNvSpPr>
            <a:spLocks noGrp="1"/>
          </p:cNvSpPr>
          <p:nvPr>
            <p:ph type="ftr" sz="quarter" idx="11"/>
          </p:nvPr>
        </p:nvSpPr>
        <p:spPr/>
        <p:txBody>
          <a:bodyPr/>
          <a:lstStyle>
            <a:lvl1pPr>
              <a:defRPr/>
            </a:lvl1pPr>
          </a:lstStyle>
          <a:p>
            <a:pPr>
              <a:defRPr/>
            </a:pPr>
            <a:endParaRPr lang="pl-PL"/>
          </a:p>
        </p:txBody>
      </p:sp>
      <p:sp>
        <p:nvSpPr>
          <p:cNvPr id="9" name="Slide Number Placeholder 5"/>
          <p:cNvSpPr>
            <a:spLocks noGrp="1"/>
          </p:cNvSpPr>
          <p:nvPr>
            <p:ph type="sldNum" sz="quarter" idx="12"/>
          </p:nvPr>
        </p:nvSpPr>
        <p:spPr/>
        <p:txBody>
          <a:bodyPr/>
          <a:lstStyle>
            <a:lvl1pPr>
              <a:defRPr/>
            </a:lvl1pPr>
          </a:lstStyle>
          <a:p>
            <a:pPr>
              <a:defRPr/>
            </a:pPr>
            <a:fld id="{CA5CB624-76A7-4B20-8732-EF9174E3A949}" type="slidenum">
              <a:rPr lang="pl-PL"/>
              <a:pPr>
                <a:defRPr/>
              </a:pPr>
              <a:t>‹#›</a:t>
            </a:fld>
            <a:endParaRPr lang="pl-PL"/>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Date Placeholder 3"/>
          <p:cNvSpPr>
            <a:spLocks noGrp="1"/>
          </p:cNvSpPr>
          <p:nvPr>
            <p:ph type="dt" sz="half" idx="10"/>
          </p:nvPr>
        </p:nvSpPr>
        <p:spPr/>
        <p:txBody>
          <a:bodyPr/>
          <a:lstStyle>
            <a:lvl1pPr>
              <a:defRPr/>
            </a:lvl1pPr>
          </a:lstStyle>
          <a:p>
            <a:pPr>
              <a:defRPr/>
            </a:pPr>
            <a:fld id="{DAB26E2A-38AF-4EAA-9E27-6C8126D7A232}" type="datetimeFigureOut">
              <a:rPr lang="pl-PL"/>
              <a:pPr>
                <a:defRPr/>
              </a:pPr>
              <a:t>2017-04-18</a:t>
            </a:fld>
            <a:endParaRPr lang="pl-PL"/>
          </a:p>
        </p:txBody>
      </p:sp>
      <p:sp>
        <p:nvSpPr>
          <p:cNvPr id="4" name="Footer Placeholder 4"/>
          <p:cNvSpPr>
            <a:spLocks noGrp="1"/>
          </p:cNvSpPr>
          <p:nvPr>
            <p:ph type="ftr" sz="quarter" idx="11"/>
          </p:nvPr>
        </p:nvSpPr>
        <p:spPr/>
        <p:txBody>
          <a:bodyPr/>
          <a:lstStyle>
            <a:lvl1pPr>
              <a:defRPr/>
            </a:lvl1pPr>
          </a:lstStyle>
          <a:p>
            <a:pPr>
              <a:defRPr/>
            </a:pPr>
            <a:endParaRPr lang="pl-PL"/>
          </a:p>
        </p:txBody>
      </p:sp>
      <p:sp>
        <p:nvSpPr>
          <p:cNvPr id="5" name="Slide Number Placeholder 5"/>
          <p:cNvSpPr>
            <a:spLocks noGrp="1"/>
          </p:cNvSpPr>
          <p:nvPr>
            <p:ph type="sldNum" sz="quarter" idx="12"/>
          </p:nvPr>
        </p:nvSpPr>
        <p:spPr/>
        <p:txBody>
          <a:bodyPr/>
          <a:lstStyle>
            <a:lvl1pPr>
              <a:defRPr/>
            </a:lvl1pPr>
          </a:lstStyle>
          <a:p>
            <a:pPr>
              <a:defRPr/>
            </a:pPr>
            <a:fld id="{5B596B45-221A-4399-9EB6-97D5498D9447}" type="slidenum">
              <a:rPr lang="pl-PL"/>
              <a:pPr>
                <a:defRPr/>
              </a:pPr>
              <a:t>‹#›</a:t>
            </a:fld>
            <a:endParaRPr lang="pl-PL"/>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0B0BE13-69D9-4BFF-80D2-C2E8EECC934B}" type="datetimeFigureOut">
              <a:rPr lang="pl-PL"/>
              <a:pPr>
                <a:defRPr/>
              </a:pPr>
              <a:t>2017-04-18</a:t>
            </a:fld>
            <a:endParaRPr lang="pl-PL"/>
          </a:p>
        </p:txBody>
      </p:sp>
      <p:sp>
        <p:nvSpPr>
          <p:cNvPr id="3" name="Footer Placeholder 4"/>
          <p:cNvSpPr>
            <a:spLocks noGrp="1"/>
          </p:cNvSpPr>
          <p:nvPr>
            <p:ph type="ftr" sz="quarter" idx="11"/>
          </p:nvPr>
        </p:nvSpPr>
        <p:spPr/>
        <p:txBody>
          <a:bodyPr/>
          <a:lstStyle>
            <a:lvl1pPr>
              <a:defRPr/>
            </a:lvl1pPr>
          </a:lstStyle>
          <a:p>
            <a:pPr>
              <a:defRPr/>
            </a:pPr>
            <a:endParaRPr lang="pl-PL"/>
          </a:p>
        </p:txBody>
      </p:sp>
      <p:sp>
        <p:nvSpPr>
          <p:cNvPr id="4" name="Slide Number Placeholder 5"/>
          <p:cNvSpPr>
            <a:spLocks noGrp="1"/>
          </p:cNvSpPr>
          <p:nvPr>
            <p:ph type="sldNum" sz="quarter" idx="12"/>
          </p:nvPr>
        </p:nvSpPr>
        <p:spPr/>
        <p:txBody>
          <a:bodyPr/>
          <a:lstStyle>
            <a:lvl1pPr>
              <a:defRPr/>
            </a:lvl1pPr>
          </a:lstStyle>
          <a:p>
            <a:pPr>
              <a:defRPr/>
            </a:pPr>
            <a:fld id="{02417316-AE72-4D45-BEAB-9B8B01824154}" type="slidenum">
              <a:rPr lang="pl-PL"/>
              <a:pPr>
                <a:defRPr/>
              </a:pPr>
              <a:t>‹#›</a:t>
            </a:fld>
            <a:endParaRPr lang="pl-PL"/>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l-P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484E9E2-C6BE-4FFD-80ED-D0E656EDCC04}" type="datetimeFigureOut">
              <a:rPr lang="pl-PL"/>
              <a:pPr>
                <a:defRPr/>
              </a:pPr>
              <a:t>2017-04-18</a:t>
            </a:fld>
            <a:endParaRPr lang="pl-PL"/>
          </a:p>
        </p:txBody>
      </p:sp>
      <p:sp>
        <p:nvSpPr>
          <p:cNvPr id="6" name="Footer Placeholder 4"/>
          <p:cNvSpPr>
            <a:spLocks noGrp="1"/>
          </p:cNvSpPr>
          <p:nvPr>
            <p:ph type="ftr" sz="quarter" idx="11"/>
          </p:nvPr>
        </p:nvSpPr>
        <p:spPr/>
        <p:txBody>
          <a:bodyPr/>
          <a:lstStyle>
            <a:lvl1pPr>
              <a:defRPr/>
            </a:lvl1pPr>
          </a:lstStyle>
          <a:p>
            <a:pPr>
              <a:defRPr/>
            </a:pPr>
            <a:endParaRPr lang="pl-PL"/>
          </a:p>
        </p:txBody>
      </p:sp>
      <p:sp>
        <p:nvSpPr>
          <p:cNvPr id="7" name="Slide Number Placeholder 5"/>
          <p:cNvSpPr>
            <a:spLocks noGrp="1"/>
          </p:cNvSpPr>
          <p:nvPr>
            <p:ph type="sldNum" sz="quarter" idx="12"/>
          </p:nvPr>
        </p:nvSpPr>
        <p:spPr/>
        <p:txBody>
          <a:bodyPr/>
          <a:lstStyle>
            <a:lvl1pPr>
              <a:defRPr/>
            </a:lvl1pPr>
          </a:lstStyle>
          <a:p>
            <a:pPr>
              <a:defRPr/>
            </a:pPr>
            <a:fld id="{47FB673B-01BC-4D41-8FE2-4C7C9E9C8250}" type="slidenum">
              <a:rPr lang="pl-PL"/>
              <a:pPr>
                <a:defRPr/>
              </a:pPr>
              <a:t>‹#›</a:t>
            </a:fld>
            <a:endParaRPr lang="pl-PL"/>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l-PL"/>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A18424F-FCF4-433D-B46B-8179116C49FD}" type="datetimeFigureOut">
              <a:rPr lang="pl-PL"/>
              <a:pPr>
                <a:defRPr/>
              </a:pPr>
              <a:t>2017-04-18</a:t>
            </a:fld>
            <a:endParaRPr lang="pl-PL"/>
          </a:p>
        </p:txBody>
      </p:sp>
      <p:sp>
        <p:nvSpPr>
          <p:cNvPr id="6" name="Footer Placeholder 4"/>
          <p:cNvSpPr>
            <a:spLocks noGrp="1"/>
          </p:cNvSpPr>
          <p:nvPr>
            <p:ph type="ftr" sz="quarter" idx="11"/>
          </p:nvPr>
        </p:nvSpPr>
        <p:spPr/>
        <p:txBody>
          <a:bodyPr/>
          <a:lstStyle>
            <a:lvl1pPr>
              <a:defRPr/>
            </a:lvl1pPr>
          </a:lstStyle>
          <a:p>
            <a:pPr>
              <a:defRPr/>
            </a:pPr>
            <a:endParaRPr lang="pl-PL"/>
          </a:p>
        </p:txBody>
      </p:sp>
      <p:sp>
        <p:nvSpPr>
          <p:cNvPr id="7" name="Slide Number Placeholder 5"/>
          <p:cNvSpPr>
            <a:spLocks noGrp="1"/>
          </p:cNvSpPr>
          <p:nvPr>
            <p:ph type="sldNum" sz="quarter" idx="12"/>
          </p:nvPr>
        </p:nvSpPr>
        <p:spPr/>
        <p:txBody>
          <a:bodyPr/>
          <a:lstStyle>
            <a:lvl1pPr>
              <a:defRPr/>
            </a:lvl1pPr>
          </a:lstStyle>
          <a:p>
            <a:pPr>
              <a:defRPr/>
            </a:pPr>
            <a:fld id="{62D0B395-A0A3-4A90-8301-80CAC468B3E9}" type="slidenum">
              <a:rPr lang="pl-PL"/>
              <a:pPr>
                <a:defRPr/>
              </a:pPr>
              <a:t>‹#›</a:t>
            </a:fld>
            <a:endParaRPr lang="pl-PL"/>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lvl1pPr>
              <a:defRPr/>
            </a:lvl1pPr>
          </a:lstStyle>
          <a:p>
            <a:pPr>
              <a:defRPr/>
            </a:pPr>
            <a:fld id="{30C28827-CCC0-419A-8951-954B8CD0C067}" type="datetimeFigureOut">
              <a:rPr lang="pl-PL"/>
              <a:pPr>
                <a:defRPr/>
              </a:pPr>
              <a:t>2017-04-18</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54EC354F-E7F6-4C78-97A2-97C8ED6782B1}" type="slidenum">
              <a:rPr lang="pl-PL"/>
              <a:pPr>
                <a:defRPr/>
              </a:pPr>
              <a:t>‹#›</a:t>
            </a:fld>
            <a:endParaRPr lang="pl-PL"/>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l-P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lvl1pPr>
              <a:defRPr/>
            </a:lvl1pPr>
          </a:lstStyle>
          <a:p>
            <a:pPr>
              <a:defRPr/>
            </a:pPr>
            <a:fld id="{F75B4035-B753-4270-B5C6-050E222F89FB}" type="datetimeFigureOut">
              <a:rPr lang="pl-PL"/>
              <a:pPr>
                <a:defRPr/>
              </a:pPr>
              <a:t>2017-04-18</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8C8194F4-C8EC-44C2-AB3D-339D69FDC9D5}" type="slidenum">
              <a:rPr lang="pl-PL"/>
              <a:pPr>
                <a:defRPr/>
              </a:pPr>
              <a:t>‹#›</a:t>
            </a:fld>
            <a:endParaRPr lang="pl-PL"/>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pl-PL" smtClean="0"/>
              <a:t>Click to edit Master title style</a:t>
            </a:r>
            <a:endParaRPr lang="pl-PL" altLang="pl-PL"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pl-PL" smtClean="0"/>
              <a:t>Click to edit Master text styles</a:t>
            </a:r>
          </a:p>
          <a:p>
            <a:pPr lvl="1"/>
            <a:r>
              <a:rPr lang="en-US" altLang="pl-PL" smtClean="0"/>
              <a:t>Second level</a:t>
            </a:r>
          </a:p>
          <a:p>
            <a:pPr lvl="2"/>
            <a:r>
              <a:rPr lang="en-US" altLang="pl-PL" smtClean="0"/>
              <a:t>Third level</a:t>
            </a:r>
          </a:p>
          <a:p>
            <a:pPr lvl="3"/>
            <a:r>
              <a:rPr lang="en-US" altLang="pl-PL" smtClean="0"/>
              <a:t>Fourth level</a:t>
            </a:r>
          </a:p>
          <a:p>
            <a:pPr lvl="4"/>
            <a:r>
              <a:rPr lang="en-US" altLang="pl-PL" smtClean="0"/>
              <a:t>Fifth level</a:t>
            </a:r>
            <a:endParaRPr lang="pl-PL" altLang="pl-PL"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FAAE186-F922-4FE8-9F94-C96B473346B8}" type="datetimeFigureOut">
              <a:rPr lang="pl-PL"/>
              <a:pPr>
                <a:defRPr/>
              </a:pPr>
              <a:t>2017-04-18</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BF05A34-95EE-4558-8417-DD6A4DF4EB35}" type="slidenum">
              <a:rPr lang="pl-PL"/>
              <a:pPr>
                <a:defRPr/>
              </a:pPr>
              <a:t>‹#›</a:t>
            </a:fld>
            <a:endParaRPr lang="pl-PL"/>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s://pl.wikipedia.org/wiki/Marian_Klott"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5" Type="http://schemas.openxmlformats.org/officeDocument/2006/relationships/image" Target="../media/image57.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467544" y="1124744"/>
            <a:ext cx="8229600" cy="1143000"/>
          </a:xfrm>
        </p:spPr>
        <p:txBody>
          <a:bodyPr/>
          <a:lstStyle/>
          <a:p>
            <a:r>
              <a:rPr lang="pl-PL" altLang="pl-PL" sz="4000" b="1" smtClean="0">
                <a:ln>
                  <a:solidFill>
                    <a:schemeClr val="bg1"/>
                  </a:solidFill>
                </a:ln>
                <a:effectLst>
                  <a:outerShdw blurRad="50800" dist="38100" dir="16200000" sx="102000" sy="102000" rotWithShape="0">
                    <a:prstClr val="black">
                      <a:alpha val="50000"/>
                    </a:prstClr>
                  </a:outerShdw>
                </a:effectLst>
                <a:latin typeface="Arial Black" pitchFamily="34" charset="0"/>
              </a:rPr>
              <a:t>ROLA </a:t>
            </a:r>
            <a:br>
              <a:rPr lang="pl-PL" altLang="pl-PL" sz="4000" b="1" smtClean="0">
                <a:ln>
                  <a:solidFill>
                    <a:schemeClr val="bg1"/>
                  </a:solidFill>
                </a:ln>
                <a:effectLst>
                  <a:outerShdw blurRad="50800" dist="38100" dir="16200000" sx="102000" sy="102000" rotWithShape="0">
                    <a:prstClr val="black">
                      <a:alpha val="50000"/>
                    </a:prstClr>
                  </a:outerShdw>
                </a:effectLst>
                <a:latin typeface="Arial Black" pitchFamily="34" charset="0"/>
              </a:rPr>
            </a:br>
            <a:r>
              <a:rPr lang="pl-PL" altLang="pl-PL" sz="4000" b="1" smtClean="0">
                <a:ln>
                  <a:solidFill>
                    <a:schemeClr val="bg1"/>
                  </a:solidFill>
                </a:ln>
                <a:effectLst>
                  <a:outerShdw blurRad="50800" dist="38100" dir="16200000" sx="102000" sy="102000" rotWithShape="0">
                    <a:prstClr val="black">
                      <a:alpha val="50000"/>
                    </a:prstClr>
                  </a:outerShdw>
                </a:effectLst>
                <a:latin typeface="Arial Black" pitchFamily="34" charset="0"/>
              </a:rPr>
              <a:t>ZWIĄZKÓW ZAWODOWYCH </a:t>
            </a:r>
            <a:br>
              <a:rPr lang="pl-PL" altLang="pl-PL" sz="4000" b="1" smtClean="0">
                <a:ln>
                  <a:solidFill>
                    <a:schemeClr val="bg1"/>
                  </a:solidFill>
                </a:ln>
                <a:effectLst>
                  <a:outerShdw blurRad="50800" dist="38100" dir="16200000" sx="102000" sy="102000" rotWithShape="0">
                    <a:prstClr val="black">
                      <a:alpha val="50000"/>
                    </a:prstClr>
                  </a:outerShdw>
                </a:effectLst>
                <a:latin typeface="Arial Black" pitchFamily="34" charset="0"/>
              </a:rPr>
            </a:br>
            <a:r>
              <a:rPr lang="pl-PL" altLang="pl-PL" sz="4000" b="1" smtClean="0">
                <a:ln>
                  <a:solidFill>
                    <a:schemeClr val="bg1"/>
                  </a:solidFill>
                </a:ln>
                <a:effectLst>
                  <a:outerShdw blurRad="50800" dist="38100" dir="16200000" sx="102000" sy="102000" rotWithShape="0">
                    <a:prstClr val="black">
                      <a:alpha val="50000"/>
                    </a:prstClr>
                  </a:outerShdw>
                </a:effectLst>
                <a:latin typeface="Arial Black" pitchFamily="34" charset="0"/>
              </a:rPr>
              <a:t>W PROMOWANIU BEZPIECZNEJ I HIGIENICZNEJ PRACY</a:t>
            </a:r>
          </a:p>
        </p:txBody>
      </p:sp>
      <p:pic>
        <p:nvPicPr>
          <p:cNvPr id="2051" name="Content Placeholder 4" descr="logo fzz.jpg"/>
          <p:cNvPicPr>
            <a:picLocks noGrp="1" noChangeAspect="1"/>
          </p:cNvPicPr>
          <p:nvPr>
            <p:ph sz="half" idx="1"/>
          </p:nvPr>
        </p:nvPicPr>
        <p:blipFill>
          <a:blip r:embed="rId2" cstate="print"/>
          <a:srcRect/>
          <a:stretch>
            <a:fillRect/>
          </a:stretch>
        </p:blipFill>
        <p:spPr>
          <a:xfrm>
            <a:off x="3419872" y="3284984"/>
            <a:ext cx="1944216" cy="1944216"/>
          </a:xfrm>
          <a:prstGeom prst="rect">
            <a:avLst/>
          </a:prstGeom>
          <a:ln>
            <a:noFill/>
          </a:ln>
          <a:effectLst>
            <a:outerShdw blurRad="190500" algn="tl" rotWithShape="0">
              <a:srgbClr val="000000">
                <a:alpha val="70000"/>
              </a:srgbClr>
            </a:outerShdw>
          </a:effectLst>
        </p:spPr>
      </p:pic>
      <p:pic>
        <p:nvPicPr>
          <p:cNvPr id="3" name="Picture 3" descr="G:\zjazd\bhp\pge_dystrybucjaxxx.jpg"/>
          <p:cNvPicPr>
            <a:picLocks noChangeAspect="1" noChangeArrowheads="1"/>
          </p:cNvPicPr>
          <p:nvPr/>
        </p:nvPicPr>
        <p:blipFill>
          <a:blip r:embed="rId3" cstate="print"/>
          <a:srcRect/>
          <a:stretch>
            <a:fillRect/>
          </a:stretch>
        </p:blipFill>
        <p:spPr bwMode="auto">
          <a:xfrm>
            <a:off x="5508104" y="3442199"/>
            <a:ext cx="3456384" cy="1677941"/>
          </a:xfrm>
          <a:prstGeom prst="rect">
            <a:avLst/>
          </a:prstGeom>
          <a:ln>
            <a:noFill/>
          </a:ln>
          <a:effectLst>
            <a:outerShdw blurRad="190500" algn="tl" rotWithShape="0">
              <a:srgbClr val="000000">
                <a:alpha val="70000"/>
              </a:srgbClr>
            </a:outerShdw>
          </a:effectLst>
        </p:spPr>
      </p:pic>
      <p:pic>
        <p:nvPicPr>
          <p:cNvPr id="1028" name="Picture 4" descr="G:\zjazd\bhp\foto.jpg"/>
          <p:cNvPicPr>
            <a:picLocks noChangeAspect="1" noChangeArrowheads="1"/>
          </p:cNvPicPr>
          <p:nvPr/>
        </p:nvPicPr>
        <p:blipFill>
          <a:blip r:embed="rId4" cstate="print"/>
          <a:srcRect/>
          <a:stretch>
            <a:fillRect/>
          </a:stretch>
        </p:blipFill>
        <p:spPr bwMode="auto">
          <a:xfrm>
            <a:off x="3419872" y="5301208"/>
            <a:ext cx="5570537" cy="1441786"/>
          </a:xfrm>
          <a:prstGeom prst="rect">
            <a:avLst/>
          </a:prstGeom>
          <a:ln>
            <a:noFill/>
          </a:ln>
          <a:effectLst>
            <a:outerShdw blurRad="190500" algn="tl" rotWithShape="0">
              <a:srgbClr val="000000">
                <a:alpha val="70000"/>
              </a:srgbClr>
            </a:outerShdw>
          </a:effectLst>
        </p:spPr>
      </p:pic>
      <p:pic>
        <p:nvPicPr>
          <p:cNvPr id="1029" name="Picture 5" descr="G:\zjazd\bhp\SOLID.jpg"/>
          <p:cNvPicPr>
            <a:picLocks noChangeAspect="1" noChangeArrowheads="1"/>
          </p:cNvPicPr>
          <p:nvPr/>
        </p:nvPicPr>
        <p:blipFill>
          <a:blip r:embed="rId5" cstate="print"/>
          <a:srcRect/>
          <a:stretch>
            <a:fillRect/>
          </a:stretch>
        </p:blipFill>
        <p:spPr bwMode="auto">
          <a:xfrm>
            <a:off x="323528" y="5157192"/>
            <a:ext cx="2736304" cy="1576900"/>
          </a:xfrm>
          <a:prstGeom prst="rect">
            <a:avLst/>
          </a:prstGeom>
          <a:ln>
            <a:noFill/>
          </a:ln>
          <a:effectLst>
            <a:outerShdw blurRad="190500" algn="tl" rotWithShape="0">
              <a:srgbClr val="000000">
                <a:alpha val="70000"/>
              </a:srgbClr>
            </a:outerShdw>
          </a:effectLst>
        </p:spPr>
      </p:pic>
      <p:pic>
        <p:nvPicPr>
          <p:cNvPr id="2" name="Picture 2" descr="G:\zjazd\bhp\firm_3622_775885_big.jpg"/>
          <p:cNvPicPr>
            <a:picLocks noChangeAspect="1" noChangeArrowheads="1"/>
          </p:cNvPicPr>
          <p:nvPr/>
        </p:nvPicPr>
        <p:blipFill>
          <a:blip r:embed="rId6" cstate="print"/>
          <a:srcRect/>
          <a:stretch>
            <a:fillRect/>
          </a:stretch>
        </p:blipFill>
        <p:spPr bwMode="auto">
          <a:xfrm>
            <a:off x="467544" y="3212976"/>
            <a:ext cx="2232248" cy="2232248"/>
          </a:xfrm>
          <a:prstGeom prst="ellipse">
            <a:avLst/>
          </a:prstGeom>
          <a:ln>
            <a:noFill/>
          </a:ln>
          <a:effectLst>
            <a:outerShdw blurRad="190500" algn="tl" rotWithShape="0">
              <a:srgbClr val="000000">
                <a:alpha val="70000"/>
              </a:srgbClr>
            </a:outerShdw>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7544" y="476672"/>
            <a:ext cx="8229600" cy="5797550"/>
          </a:xfrm>
        </p:spPr>
        <p:txBody>
          <a:bodyPr/>
          <a:lstStyle/>
          <a:p>
            <a:r>
              <a:rPr lang="pl-PL" altLang="pl-PL" sz="3600" b="1" smtClean="0">
                <a:ln>
                  <a:solidFill>
                    <a:schemeClr val="bg1"/>
                  </a:solidFill>
                </a:ln>
              </a:rPr>
              <a:t>Dzień </a:t>
            </a:r>
            <a:r>
              <a:rPr lang="pl-PL" altLang="pl-PL" sz="3600" b="1" smtClean="0">
                <a:ln>
                  <a:solidFill>
                    <a:schemeClr val="bg1"/>
                  </a:solidFill>
                </a:ln>
                <a:solidFill>
                  <a:schemeClr val="accent6"/>
                </a:solidFill>
              </a:rPr>
              <a:t>28 kwietnia </a:t>
            </a:r>
            <a:r>
              <a:rPr lang="pl-PL" altLang="pl-PL" sz="3600" b="1" smtClean="0">
                <a:ln>
                  <a:solidFill>
                    <a:schemeClr val="bg1"/>
                  </a:solidFill>
                </a:ln>
              </a:rPr>
              <a:t>obchodzony jest przez związki zawodowe na całym świecie jako dzień poświęcony pracownikom, którzy zginęli, ulegli wypadkom przy pracy, lub zapadli na choroby zawodowe. </a:t>
            </a:r>
            <a:br>
              <a:rPr lang="pl-PL" altLang="pl-PL" sz="3600" b="1" smtClean="0">
                <a:ln>
                  <a:solidFill>
                    <a:schemeClr val="bg1"/>
                  </a:solidFill>
                </a:ln>
              </a:rPr>
            </a:br>
            <a:r>
              <a:rPr lang="pl-PL" altLang="pl-PL" sz="3600" b="1" smtClean="0">
                <a:ln>
                  <a:solidFill>
                    <a:schemeClr val="bg1"/>
                  </a:solidFill>
                </a:ln>
              </a:rPr>
              <a:t/>
            </a:r>
            <a:br>
              <a:rPr lang="pl-PL" altLang="pl-PL" sz="3600" b="1" smtClean="0">
                <a:ln>
                  <a:solidFill>
                    <a:schemeClr val="bg1"/>
                  </a:solidFill>
                </a:ln>
              </a:rPr>
            </a:br>
            <a:r>
              <a:rPr lang="pl-PL" altLang="pl-PL" sz="3600" b="1" smtClean="0">
                <a:ln>
                  <a:solidFill>
                    <a:schemeClr val="bg1"/>
                  </a:solidFill>
                </a:ln>
                <a:solidFill>
                  <a:schemeClr val="accent6"/>
                </a:solidFill>
              </a:rPr>
              <a:t>28 kwietnia </a:t>
            </a:r>
            <a:r>
              <a:rPr lang="pl-PL" altLang="pl-PL" sz="3600" b="1" smtClean="0">
                <a:ln>
                  <a:solidFill>
                    <a:schemeClr val="bg1"/>
                  </a:solidFill>
                </a:ln>
              </a:rPr>
              <a:t>ma także skupić uwagę na pracownikach narażonych na zagrożenia w pracy i prowadzić do konkretnych działań poprawiających warunki pracy.</a:t>
            </a:r>
            <a:r>
              <a:rPr lang="pl-PL" altLang="pl-PL" sz="3600" smtClean="0"/>
              <a:t/>
            </a:r>
            <a:br>
              <a:rPr lang="pl-PL" altLang="pl-PL" sz="3600" smtClean="0"/>
            </a:br>
            <a:endParaRPr lang="pl-PL" altLang="pl-PL" sz="3600" smtClean="0"/>
          </a:p>
        </p:txBody>
      </p:sp>
      <p:pic>
        <p:nvPicPr>
          <p:cNvPr id="16388" name="Picture 4" descr="G:\moje obrazki\tła\wzorki\strzałka14.png"/>
          <p:cNvPicPr>
            <a:picLocks noChangeAspect="1" noChangeArrowheads="1"/>
          </p:cNvPicPr>
          <p:nvPr/>
        </p:nvPicPr>
        <p:blipFill>
          <a:blip r:embed="rId2" cstate="print"/>
          <a:srcRect/>
          <a:stretch>
            <a:fillRect/>
          </a:stretch>
        </p:blipFill>
        <p:spPr bwMode="auto">
          <a:xfrm rot="2040000" flipH="1">
            <a:off x="13246" y="2535230"/>
            <a:ext cx="1484409" cy="990493"/>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427984" y="476672"/>
            <a:ext cx="4536504" cy="5868987"/>
          </a:xfrm>
        </p:spPr>
        <p:txBody>
          <a:bodyPr/>
          <a:lstStyle/>
          <a:p>
            <a:r>
              <a:rPr lang="pl-PL" altLang="pl-PL" b="1" dirty="0" smtClean="0">
                <a:ln>
                  <a:solidFill>
                    <a:schemeClr val="bg1"/>
                  </a:solidFill>
                </a:ln>
              </a:rPr>
              <a:t> </a:t>
            </a:r>
            <a:r>
              <a:rPr lang="pl-PL" altLang="pl-PL" sz="3600" b="1" dirty="0" smtClean="0">
                <a:ln>
                  <a:solidFill>
                    <a:schemeClr val="bg1"/>
                  </a:solidFill>
                </a:ln>
              </a:rPr>
              <a:t>Pierwsze oficjalne międzynarodowe obchody tego dnia odbyły się w </a:t>
            </a:r>
            <a:r>
              <a:rPr lang="pl-PL" altLang="pl-PL" sz="3600" b="1" dirty="0" smtClean="0">
                <a:ln>
                  <a:solidFill>
                    <a:schemeClr val="bg1"/>
                  </a:solidFill>
                </a:ln>
                <a:solidFill>
                  <a:schemeClr val="accent6"/>
                </a:solidFill>
              </a:rPr>
              <a:t>1996 r</a:t>
            </a:r>
            <a:r>
              <a:rPr lang="pl-PL" altLang="pl-PL" sz="3600" b="1" smtClean="0">
                <a:ln>
                  <a:solidFill>
                    <a:schemeClr val="bg1"/>
                  </a:solidFill>
                </a:ln>
                <a:solidFill>
                  <a:schemeClr val="accent6"/>
                </a:solidFill>
              </a:rPr>
              <a:t>. </a:t>
            </a:r>
            <a:r>
              <a:rPr lang="pl-PL" altLang="pl-PL" sz="3600" b="1" smtClean="0">
                <a:ln>
                  <a:solidFill>
                    <a:schemeClr val="bg1"/>
                  </a:solidFill>
                </a:ln>
              </a:rPr>
              <a:t/>
            </a:r>
            <a:br>
              <a:rPr lang="pl-PL" altLang="pl-PL" sz="3600" b="1" smtClean="0">
                <a:ln>
                  <a:solidFill>
                    <a:schemeClr val="bg1"/>
                  </a:solidFill>
                </a:ln>
              </a:rPr>
            </a:br>
            <a:r>
              <a:rPr lang="pl-PL" altLang="pl-PL" sz="3600" b="1" smtClean="0">
                <a:ln>
                  <a:solidFill>
                    <a:schemeClr val="bg1"/>
                  </a:solidFill>
                </a:ln>
              </a:rPr>
              <a:t>w </a:t>
            </a:r>
            <a:r>
              <a:rPr lang="pl-PL" altLang="pl-PL" sz="3600" b="1" dirty="0" smtClean="0">
                <a:ln>
                  <a:solidFill>
                    <a:schemeClr val="bg1"/>
                  </a:solidFill>
                </a:ln>
              </a:rPr>
              <a:t>ONZ w Nowym Jorku i od tej pory są organizowane w różnych formach na całym świecie.</a:t>
            </a:r>
            <a:r>
              <a:rPr lang="pl-PL" altLang="pl-PL" sz="3600" dirty="0" smtClean="0"/>
              <a:t/>
            </a:r>
            <a:br>
              <a:rPr lang="pl-PL" altLang="pl-PL" sz="3600" dirty="0" smtClean="0"/>
            </a:br>
            <a:endParaRPr lang="pl-PL" altLang="pl-PL" sz="3600" dirty="0" smtClean="0"/>
          </a:p>
        </p:txBody>
      </p:sp>
      <p:pic>
        <p:nvPicPr>
          <p:cNvPr id="2050" name="Picture 2" descr="G:\zjazd\bhp\16b9d_pamiec_ofiar.jpg"/>
          <p:cNvPicPr>
            <a:picLocks noChangeAspect="1" noChangeArrowheads="1"/>
          </p:cNvPicPr>
          <p:nvPr/>
        </p:nvPicPr>
        <p:blipFill>
          <a:blip r:embed="rId2" cstate="print"/>
          <a:srcRect/>
          <a:stretch>
            <a:fillRect/>
          </a:stretch>
        </p:blipFill>
        <p:spPr bwMode="auto">
          <a:xfrm>
            <a:off x="323528" y="692696"/>
            <a:ext cx="4104457" cy="5472608"/>
          </a:xfrm>
          <a:prstGeom prst="rect">
            <a:avLst/>
          </a:prstGeom>
          <a:ln>
            <a:noFill/>
          </a:ln>
          <a:effectLst>
            <a:outerShdw blurRad="254000" dist="76200" dir="21000000" sx="102000" sy="102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67544" y="980728"/>
            <a:ext cx="8229600" cy="5604916"/>
          </a:xfrm>
        </p:spPr>
        <p:txBody>
          <a:bodyPr/>
          <a:lstStyle/>
          <a:p>
            <a:r>
              <a:rPr lang="pl-PL" altLang="pl-PL" sz="3600" b="1" smtClean="0">
                <a:ln>
                  <a:solidFill>
                    <a:schemeClr val="bg1"/>
                  </a:solidFill>
                </a:ln>
              </a:rPr>
              <a:t>W Polsce dzień 28 kwietnia uchwałą Sejmu RP z dnia 9 lipca 2003 r. został ustanowiony </a:t>
            </a:r>
            <a:br>
              <a:rPr lang="pl-PL" altLang="pl-PL" sz="3600" b="1" smtClean="0">
                <a:ln>
                  <a:solidFill>
                    <a:schemeClr val="bg1"/>
                  </a:solidFill>
                </a:ln>
              </a:rPr>
            </a:br>
            <a:r>
              <a:rPr lang="pl-PL" altLang="pl-PL" sz="3600" b="1" smtClean="0">
                <a:ln>
                  <a:solidFill>
                    <a:schemeClr val="bg1"/>
                  </a:solidFill>
                </a:ln>
                <a:solidFill>
                  <a:schemeClr val="accent6"/>
                </a:solidFill>
              </a:rPr>
              <a:t>Dniem Bezpieczeństwa i Ochrony Zdrowia w Pracy</a:t>
            </a:r>
            <a:r>
              <a:rPr lang="pl-PL" altLang="pl-PL" sz="3600" b="1" smtClean="0">
                <a:ln>
                  <a:solidFill>
                    <a:schemeClr val="bg1"/>
                  </a:solidFill>
                </a:ln>
              </a:rPr>
              <a:t>.</a:t>
            </a:r>
            <a:br>
              <a:rPr lang="pl-PL" altLang="pl-PL" sz="3600" b="1" smtClean="0">
                <a:ln>
                  <a:solidFill>
                    <a:schemeClr val="bg1"/>
                  </a:solidFill>
                </a:ln>
              </a:rPr>
            </a:br>
            <a:r>
              <a:rPr lang="pl-PL" altLang="pl-PL" sz="3600" b="1" smtClean="0">
                <a:ln>
                  <a:solidFill>
                    <a:schemeClr val="bg1"/>
                  </a:solidFill>
                </a:ln>
              </a:rPr>
              <a:t>Sejm RP  ustanowił dzień 28 kwietnia </a:t>
            </a:r>
            <a:r>
              <a:rPr lang="pl-PL" altLang="pl-PL" sz="3600" b="1" smtClean="0">
                <a:ln>
                  <a:solidFill>
                    <a:schemeClr val="bg1"/>
                  </a:solidFill>
                </a:ln>
                <a:solidFill>
                  <a:schemeClr val="accent6"/>
                </a:solidFill>
              </a:rPr>
              <a:t>„Międzynarodowym Dniem Pamięci Ofiar Wypadków przy Pracy” </a:t>
            </a:r>
            <a:br>
              <a:rPr lang="pl-PL" altLang="pl-PL" sz="3600" b="1" smtClean="0">
                <a:ln>
                  <a:solidFill>
                    <a:schemeClr val="bg1"/>
                  </a:solidFill>
                </a:ln>
                <a:solidFill>
                  <a:schemeClr val="accent6"/>
                </a:solidFill>
              </a:rPr>
            </a:br>
            <a:r>
              <a:rPr lang="pl-PL" altLang="pl-PL" sz="3600" b="1" smtClean="0">
                <a:ln>
                  <a:solidFill>
                    <a:schemeClr val="bg1"/>
                  </a:solidFill>
                </a:ln>
              </a:rPr>
              <a:t>aby upamiętnić wszystkie ofiary wypadków przy pracy i zwrócić uwagę opinii publicznej na problem bezpieczeństwa pracy.</a:t>
            </a:r>
            <a:r>
              <a:rPr lang="pl-PL" altLang="pl-PL" sz="3600" smtClean="0"/>
              <a:t/>
            </a:r>
            <a:br>
              <a:rPr lang="pl-PL" altLang="pl-PL" sz="3600" smtClean="0"/>
            </a:br>
            <a:endParaRPr lang="pl-PL" altLang="pl-PL" sz="3600" smtClean="0"/>
          </a:p>
        </p:txBody>
      </p:sp>
      <p:pic>
        <p:nvPicPr>
          <p:cNvPr id="17410" name="Picture 2" descr="G:\moje obrazki\tła\wzorki\strzałka14.png"/>
          <p:cNvPicPr>
            <a:picLocks noChangeAspect="1" noChangeArrowheads="1"/>
          </p:cNvPicPr>
          <p:nvPr/>
        </p:nvPicPr>
        <p:blipFill>
          <a:blip r:embed="rId2" cstate="print"/>
          <a:srcRect/>
          <a:stretch>
            <a:fillRect/>
          </a:stretch>
        </p:blipFill>
        <p:spPr bwMode="auto">
          <a:xfrm rot="2400000" flipH="1" flipV="1">
            <a:off x="275582" y="1135298"/>
            <a:ext cx="1368154" cy="752484"/>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51520" y="476672"/>
            <a:ext cx="8712968" cy="6154737"/>
          </a:xfrm>
        </p:spPr>
        <p:txBody>
          <a:bodyPr/>
          <a:lstStyle/>
          <a:p>
            <a:r>
              <a:rPr lang="pl-PL" altLang="pl-PL" sz="3600" smtClean="0">
                <a:ln>
                  <a:solidFill>
                    <a:schemeClr val="bg1"/>
                  </a:solidFill>
                </a:ln>
              </a:rPr>
              <a:t> </a:t>
            </a:r>
            <a:r>
              <a:rPr lang="pl-PL" altLang="pl-PL" sz="3600" b="1" smtClean="0">
                <a:ln>
                  <a:solidFill>
                    <a:schemeClr val="bg1"/>
                  </a:solidFill>
                </a:ln>
              </a:rPr>
              <a:t>Powstanie związków zawodowych związane było z gwałtownym rozwojem przemysłu, pogarszającą się sytuacją pracowników najemnych. </a:t>
            </a:r>
            <a:br>
              <a:rPr lang="pl-PL" altLang="pl-PL" sz="3600" b="1" smtClean="0">
                <a:ln>
                  <a:solidFill>
                    <a:schemeClr val="bg1"/>
                  </a:solidFill>
                </a:ln>
              </a:rPr>
            </a:br>
            <a:r>
              <a:rPr lang="pl-PL" altLang="pl-PL" sz="3600" b="1" smtClean="0">
                <a:ln>
                  <a:solidFill>
                    <a:schemeClr val="bg1"/>
                  </a:solidFill>
                </a:ln>
              </a:rPr>
              <a:t>W </a:t>
            </a:r>
            <a:r>
              <a:rPr lang="pl-PL" altLang="pl-PL" sz="3600" b="1" smtClean="0">
                <a:ln>
                  <a:solidFill>
                    <a:schemeClr val="bg1"/>
                  </a:solidFill>
                </a:ln>
                <a:solidFill>
                  <a:schemeClr val="accent6"/>
                </a:solidFill>
              </a:rPr>
              <a:t>XVIII wieku </a:t>
            </a:r>
            <a:r>
              <a:rPr lang="pl-PL" altLang="pl-PL" sz="3600" b="1" smtClean="0">
                <a:ln>
                  <a:solidFill>
                    <a:schemeClr val="bg1"/>
                  </a:solidFill>
                </a:ln>
              </a:rPr>
              <a:t>powstawały w Wielkiej Brytanii pierwsze </a:t>
            </a:r>
            <a:r>
              <a:rPr lang="pl-PL" altLang="pl-PL" sz="3600" b="1" smtClean="0">
                <a:ln>
                  <a:solidFill>
                    <a:schemeClr val="bg1"/>
                  </a:solidFill>
                </a:ln>
                <a:solidFill>
                  <a:schemeClr val="accent6"/>
                </a:solidFill>
              </a:rPr>
              <a:t>związki zawodowe</a:t>
            </a:r>
            <a:r>
              <a:rPr lang="pl-PL" altLang="pl-PL" sz="3600" b="1" smtClean="0">
                <a:ln>
                  <a:solidFill>
                    <a:schemeClr val="bg1"/>
                  </a:solidFill>
                </a:ln>
              </a:rPr>
              <a:t>. Działały one nielegalnie lub na granicy prawa. Pierwsze z nich miały organizację cechową, co oznacza, że grupowały piekarzy, stolarzy, budowniczych. Po Wielkiej Brytanii związki zawodowe powstawały we Francji, USA itd. </a:t>
            </a:r>
            <a:r>
              <a:rPr lang="pl-PL" altLang="pl-PL" sz="3600" smtClean="0"/>
              <a:t/>
            </a:r>
            <a:br>
              <a:rPr lang="pl-PL" altLang="pl-PL" sz="3600" smtClean="0"/>
            </a:br>
            <a:endParaRPr lang="pl-PL" altLang="pl-PL" sz="3600" smtClean="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95536" y="548680"/>
            <a:ext cx="8496944" cy="4752528"/>
          </a:xfrm>
        </p:spPr>
        <p:txBody>
          <a:bodyPr/>
          <a:lstStyle/>
          <a:p>
            <a:pPr algn="l"/>
            <a:r>
              <a:rPr lang="pl-PL" altLang="pl-PL" sz="3600" b="1" smtClean="0">
                <a:ln>
                  <a:solidFill>
                    <a:schemeClr val="bg1"/>
                  </a:solidFill>
                </a:ln>
              </a:rPr>
              <a:t>Po odzyskaniu niepodległości w 1918 roku stworzona została w Polsce dogodna sytuacja dla tworzenia się </a:t>
            </a:r>
            <a:r>
              <a:rPr lang="pl-PL" altLang="pl-PL" sz="3600" b="1" smtClean="0">
                <a:ln>
                  <a:solidFill>
                    <a:schemeClr val="bg1"/>
                  </a:solidFill>
                </a:ln>
                <a:solidFill>
                  <a:schemeClr val="accent6"/>
                </a:solidFill>
              </a:rPr>
              <a:t>związków zawodowych</a:t>
            </a:r>
            <a:r>
              <a:rPr lang="pl-PL" altLang="pl-PL" sz="3600" b="1" smtClean="0">
                <a:ln>
                  <a:solidFill>
                    <a:schemeClr val="bg1"/>
                  </a:solidFill>
                </a:ln>
              </a:rPr>
              <a:t>. </a:t>
            </a:r>
            <a:br>
              <a:rPr lang="pl-PL" altLang="pl-PL" sz="3600" b="1" smtClean="0">
                <a:ln>
                  <a:solidFill>
                    <a:schemeClr val="bg1"/>
                  </a:solidFill>
                </a:ln>
              </a:rPr>
            </a:br>
            <a:r>
              <a:rPr lang="pl-PL" altLang="pl-PL" sz="3600" b="1" smtClean="0">
                <a:ln>
                  <a:solidFill>
                    <a:schemeClr val="bg1"/>
                  </a:solidFill>
                </a:ln>
              </a:rPr>
              <a:t>Okres międzywojenny to rozkwit </a:t>
            </a:r>
            <a:r>
              <a:rPr lang="pl-PL" altLang="pl-PL" sz="3600" b="1" smtClean="0">
                <a:ln>
                  <a:solidFill>
                    <a:schemeClr val="bg1"/>
                  </a:solidFill>
                </a:ln>
                <a:solidFill>
                  <a:schemeClr val="accent6"/>
                </a:solidFill>
              </a:rPr>
              <a:t>związków zawodowych</a:t>
            </a:r>
            <a:r>
              <a:rPr lang="pl-PL" altLang="pl-PL" sz="3600" b="1" smtClean="0">
                <a:ln>
                  <a:solidFill>
                    <a:schemeClr val="bg1"/>
                  </a:solidFill>
                </a:ln>
              </a:rPr>
              <a:t>. Działało ich dużo, były bardzo zróżnicowane </a:t>
            </a:r>
            <a:br>
              <a:rPr lang="pl-PL" altLang="pl-PL" sz="3600" b="1" smtClean="0">
                <a:ln>
                  <a:solidFill>
                    <a:schemeClr val="bg1"/>
                  </a:solidFill>
                </a:ln>
              </a:rPr>
            </a:br>
            <a:r>
              <a:rPr lang="pl-PL" altLang="pl-PL" sz="3600" b="1" smtClean="0">
                <a:ln>
                  <a:solidFill>
                    <a:schemeClr val="bg1"/>
                  </a:solidFill>
                </a:ln>
              </a:rPr>
              <a:t>politycznie </a:t>
            </a:r>
            <a:br>
              <a:rPr lang="pl-PL" altLang="pl-PL" sz="3600" b="1" smtClean="0">
                <a:ln>
                  <a:solidFill>
                    <a:schemeClr val="bg1"/>
                  </a:solidFill>
                </a:ln>
              </a:rPr>
            </a:br>
            <a:r>
              <a:rPr lang="pl-PL" altLang="pl-PL" sz="3600" b="1" smtClean="0">
                <a:ln>
                  <a:solidFill>
                    <a:schemeClr val="bg1"/>
                  </a:solidFill>
                </a:ln>
              </a:rPr>
              <a:t>i zawodowo.</a:t>
            </a:r>
            <a:r>
              <a:rPr lang="pl-PL" altLang="pl-PL" sz="3600" smtClean="0"/>
              <a:t/>
            </a:r>
            <a:br>
              <a:rPr lang="pl-PL" altLang="pl-PL" sz="3600" smtClean="0"/>
            </a:br>
            <a:endParaRPr lang="pl-PL" altLang="pl-PL" sz="3600" smtClean="0"/>
          </a:p>
        </p:txBody>
      </p:sp>
      <p:pic>
        <p:nvPicPr>
          <p:cNvPr id="10242" name="Picture 2" descr="G:\zjazd\bhp\969-201312191351-lg2.jpg"/>
          <p:cNvPicPr>
            <a:picLocks noChangeAspect="1" noChangeArrowheads="1"/>
          </p:cNvPicPr>
          <p:nvPr/>
        </p:nvPicPr>
        <p:blipFill>
          <a:blip r:embed="rId2" cstate="print"/>
          <a:srcRect/>
          <a:stretch>
            <a:fillRect/>
          </a:stretch>
        </p:blipFill>
        <p:spPr bwMode="auto">
          <a:xfrm>
            <a:off x="4139952" y="3573016"/>
            <a:ext cx="4176464" cy="3132348"/>
          </a:xfrm>
          <a:prstGeom prst="rect">
            <a:avLst/>
          </a:prstGeom>
          <a:ln>
            <a:noFill/>
          </a:ln>
          <a:effectLst>
            <a:outerShdw blurRad="254000" dist="63500" dir="21000000" sx="102000" sy="102000" algn="bl" rotWithShape="0">
              <a:schemeClr val="bg1">
                <a:alpha val="40000"/>
              </a:schemeClr>
            </a:outerShdw>
          </a:effectLst>
        </p:spPr>
      </p:pic>
      <p:pic>
        <p:nvPicPr>
          <p:cNvPr id="10243" name="Picture 3" descr="G:\moje obrazki\tła\wzorki\strzalka12.png"/>
          <p:cNvPicPr>
            <a:picLocks noChangeAspect="1" noChangeArrowheads="1"/>
          </p:cNvPicPr>
          <p:nvPr/>
        </p:nvPicPr>
        <p:blipFill>
          <a:blip r:embed="rId3" cstate="print"/>
          <a:srcRect/>
          <a:stretch>
            <a:fillRect/>
          </a:stretch>
        </p:blipFill>
        <p:spPr bwMode="auto">
          <a:xfrm rot="16200000">
            <a:off x="1914639" y="4430177"/>
            <a:ext cx="1394894" cy="2704907"/>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07504" y="-171400"/>
            <a:ext cx="8589640" cy="4941168"/>
          </a:xfrm>
        </p:spPr>
        <p:txBody>
          <a:bodyPr/>
          <a:lstStyle/>
          <a:p>
            <a:r>
              <a:rPr lang="pl-PL" altLang="pl-PL" sz="3600" b="1" smtClean="0">
                <a:ln>
                  <a:solidFill>
                    <a:schemeClr val="bg1"/>
                  </a:solidFill>
                </a:ln>
              </a:rPr>
              <a:t>Sytuacja i położenie </a:t>
            </a:r>
            <a:r>
              <a:rPr lang="pl-PL" altLang="pl-PL" sz="3600" b="1" smtClean="0">
                <a:ln>
                  <a:solidFill>
                    <a:schemeClr val="bg1"/>
                  </a:solidFill>
                </a:ln>
                <a:solidFill>
                  <a:schemeClr val="accent6"/>
                </a:solidFill>
              </a:rPr>
              <a:t>związków zawodowych </a:t>
            </a:r>
            <a:r>
              <a:rPr lang="pl-PL" altLang="pl-PL" sz="3600" b="1" smtClean="0">
                <a:ln>
                  <a:solidFill>
                    <a:schemeClr val="bg1"/>
                  </a:solidFill>
                </a:ln>
              </a:rPr>
              <a:t>w Polsce jest nieco odmienne w porównaniu z innymi krajami. Sytuacja ta związana jest z rolą, jaką związek zawodowy </a:t>
            </a:r>
            <a:r>
              <a:rPr lang="pl-PL" altLang="pl-PL" sz="3600" b="1" smtClean="0">
                <a:ln>
                  <a:solidFill>
                    <a:schemeClr val="bg1"/>
                  </a:solidFill>
                </a:ln>
                <a:solidFill>
                  <a:srgbClr val="FF0000"/>
                </a:solidFill>
              </a:rPr>
              <a:t>"Solidarność" </a:t>
            </a:r>
            <a:r>
              <a:rPr lang="pl-PL" altLang="pl-PL" sz="3600" b="1" smtClean="0">
                <a:ln>
                  <a:solidFill>
                    <a:schemeClr val="bg1"/>
                  </a:solidFill>
                </a:ln>
              </a:rPr>
              <a:t>odegrał na polskiej scenie politycznej, w przemianach, które miały miejsce w 1989 roku.</a:t>
            </a:r>
          </a:p>
        </p:txBody>
      </p:sp>
      <p:pic>
        <p:nvPicPr>
          <p:cNvPr id="4" name="Content Placeholder 5" descr="SOLIDARNOŚĆ-wspólnotowy-znak-towarowy.jpg"/>
          <p:cNvPicPr>
            <a:picLocks noChangeAspect="1"/>
          </p:cNvPicPr>
          <p:nvPr/>
        </p:nvPicPr>
        <p:blipFill>
          <a:blip r:embed="rId2" cstate="print"/>
          <a:srcRect/>
          <a:stretch>
            <a:fillRect/>
          </a:stretch>
        </p:blipFill>
        <p:spPr>
          <a:xfrm>
            <a:off x="395536" y="4509120"/>
            <a:ext cx="4464496" cy="2053904"/>
          </a:xfrm>
          <a:prstGeom prst="rect">
            <a:avLst/>
          </a:prstGeom>
          <a:ln>
            <a:noFill/>
          </a:ln>
          <a:effectLst>
            <a:outerShdw blurRad="190500" dist="63500" dir="21000000" sx="103000" sy="103000" algn="bl" rotWithShape="0">
              <a:prstClr val="black">
                <a:alpha val="40000"/>
              </a:prstClr>
            </a:outerShdw>
          </a:effectLst>
        </p:spPr>
      </p:pic>
      <p:pic>
        <p:nvPicPr>
          <p:cNvPr id="2" name="Picture 2" descr="G:\zjazd\bhp\jpg8.jpg"/>
          <p:cNvPicPr>
            <a:picLocks noChangeAspect="1" noChangeArrowheads="1"/>
          </p:cNvPicPr>
          <p:nvPr/>
        </p:nvPicPr>
        <p:blipFill>
          <a:blip r:embed="rId3" cstate="print"/>
          <a:srcRect/>
          <a:stretch>
            <a:fillRect/>
          </a:stretch>
        </p:blipFill>
        <p:spPr bwMode="auto">
          <a:xfrm>
            <a:off x="5220072" y="4127914"/>
            <a:ext cx="3600400" cy="2542147"/>
          </a:xfrm>
          <a:prstGeom prst="rect">
            <a:avLst/>
          </a:prstGeom>
          <a:ln>
            <a:noFill/>
          </a:ln>
          <a:effectLst>
            <a:outerShdw blurRad="190500" dist="63500" dir="21000000" sx="103000" sy="103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6226175"/>
          </a:xfrm>
        </p:spPr>
        <p:txBody>
          <a:bodyPr/>
          <a:lstStyle/>
          <a:p>
            <a:r>
              <a:rPr lang="pl-PL" altLang="pl-PL" sz="3600" b="1" smtClean="0">
                <a:ln>
                  <a:solidFill>
                    <a:schemeClr val="bg1"/>
                  </a:solidFill>
                </a:ln>
              </a:rPr>
              <a:t>Jednym z uprawnień, które przysługują związkom zawodowym jest sprawowanie kontroli nad przestrzeganiem </a:t>
            </a:r>
            <a:r>
              <a:rPr lang="pl-PL" altLang="pl-PL" sz="3600" b="1" smtClean="0">
                <a:ln>
                  <a:solidFill>
                    <a:schemeClr val="bg1"/>
                  </a:solidFill>
                </a:ln>
                <a:solidFill>
                  <a:schemeClr val="accent6"/>
                </a:solidFill>
              </a:rPr>
              <a:t>prawa pracy </a:t>
            </a:r>
            <a:r>
              <a:rPr lang="pl-PL" altLang="pl-PL" sz="3600" b="1" smtClean="0">
                <a:ln>
                  <a:solidFill>
                    <a:schemeClr val="bg1"/>
                  </a:solidFill>
                </a:ln>
              </a:rPr>
              <a:t>oraz uczestniczenie, w nadzorze nad przestrzeganiem przepisów oraz zasad </a:t>
            </a:r>
            <a:r>
              <a:rPr lang="pl-PL" altLang="pl-PL" sz="3600" b="1" smtClean="0">
                <a:ln>
                  <a:solidFill>
                    <a:schemeClr val="bg1"/>
                  </a:solidFill>
                </a:ln>
                <a:solidFill>
                  <a:schemeClr val="accent6"/>
                </a:solidFill>
              </a:rPr>
              <a:t>bhp</a:t>
            </a:r>
            <a:r>
              <a:rPr lang="pl-PL" altLang="pl-PL" sz="3600" b="1" smtClean="0">
                <a:ln>
                  <a:solidFill>
                    <a:schemeClr val="bg1"/>
                  </a:solidFill>
                </a:ln>
              </a:rPr>
              <a:t>. </a:t>
            </a:r>
            <a:br>
              <a:rPr lang="pl-PL" altLang="pl-PL" sz="3600" b="1" smtClean="0">
                <a:ln>
                  <a:solidFill>
                    <a:schemeClr val="bg1"/>
                  </a:solidFill>
                </a:ln>
              </a:rPr>
            </a:br>
            <a:r>
              <a:rPr lang="pl-PL" altLang="pl-PL" sz="3600" b="1" smtClean="0">
                <a:ln>
                  <a:solidFill>
                    <a:schemeClr val="bg1"/>
                  </a:solidFill>
                </a:ln>
              </a:rPr>
              <a:t/>
            </a:r>
            <a:br>
              <a:rPr lang="pl-PL" altLang="pl-PL" sz="3600" b="1" smtClean="0">
                <a:ln>
                  <a:solidFill>
                    <a:schemeClr val="bg1"/>
                  </a:solidFill>
                </a:ln>
              </a:rPr>
            </a:br>
            <a:r>
              <a:rPr lang="pl-PL" altLang="pl-PL" sz="3600" b="1" smtClean="0">
                <a:ln>
                  <a:solidFill>
                    <a:schemeClr val="bg1"/>
                  </a:solidFill>
                </a:ln>
              </a:rPr>
              <a:t>Szczegółowe uprawnienia związku zawodowego w tym zakresie zostały określone w różnych ustawach. </a:t>
            </a:r>
            <a:r>
              <a:rPr lang="pl-PL" altLang="pl-PL" sz="3600" smtClean="0"/>
              <a:t/>
            </a:r>
            <a:br>
              <a:rPr lang="pl-PL" altLang="pl-PL" sz="3600" smtClean="0"/>
            </a:br>
            <a:endParaRPr lang="pl-PL" altLang="pl-PL" sz="3600" smtClean="0"/>
          </a:p>
        </p:txBody>
      </p:sp>
      <p:pic>
        <p:nvPicPr>
          <p:cNvPr id="18434" name="Picture 2" descr="G:\moje obrazki\tła\wzorki\strzałka14.png"/>
          <p:cNvPicPr>
            <a:picLocks noChangeAspect="1" noChangeArrowheads="1"/>
          </p:cNvPicPr>
          <p:nvPr/>
        </p:nvPicPr>
        <p:blipFill>
          <a:blip r:embed="rId2" cstate="print"/>
          <a:srcRect/>
          <a:stretch>
            <a:fillRect/>
          </a:stretch>
        </p:blipFill>
        <p:spPr bwMode="auto">
          <a:xfrm flipH="1" flipV="1">
            <a:off x="467544" y="3356992"/>
            <a:ext cx="1800200" cy="1040532"/>
          </a:xfrm>
          <a:prstGeom prst="rect">
            <a:avLst/>
          </a:prstGeo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9552" y="2564904"/>
            <a:ext cx="8229600" cy="4162474"/>
          </a:xfrm>
        </p:spPr>
        <p:txBody>
          <a:bodyPr/>
          <a:lstStyle/>
          <a:p>
            <a:r>
              <a:rPr lang="pl-PL" altLang="pl-PL" sz="3600" b="1" smtClean="0">
                <a:ln>
                  <a:solidFill>
                    <a:schemeClr val="bg1"/>
                  </a:solidFill>
                </a:ln>
              </a:rPr>
              <a:t>- Ponad połowa Polaków uważa, że w ich zakładach pracy kwestii bezpieczeństwa poświęca się odpowiednią uwagę – </a:t>
            </a:r>
            <a:br>
              <a:rPr lang="pl-PL" altLang="pl-PL" sz="3600" b="1" smtClean="0">
                <a:ln>
                  <a:solidFill>
                    <a:schemeClr val="bg1"/>
                  </a:solidFill>
                </a:ln>
              </a:rPr>
            </a:br>
            <a:r>
              <a:rPr lang="pl-PL" altLang="pl-PL" sz="3600" b="1" smtClean="0">
                <a:ln>
                  <a:solidFill>
                    <a:schemeClr val="bg1"/>
                  </a:solidFill>
                </a:ln>
              </a:rPr>
              <a:t>tak wynika z badania TNS Polska przeprowadzonego na zlecenie </a:t>
            </a:r>
            <a:br>
              <a:rPr lang="pl-PL" altLang="pl-PL" sz="3600" b="1" smtClean="0">
                <a:ln>
                  <a:solidFill>
                    <a:schemeClr val="bg1"/>
                  </a:solidFill>
                </a:ln>
              </a:rPr>
            </a:br>
            <a:r>
              <a:rPr lang="pl-PL" altLang="pl-PL" sz="3600" b="1" smtClean="0">
                <a:ln>
                  <a:solidFill>
                    <a:schemeClr val="bg1"/>
                  </a:solidFill>
                </a:ln>
                <a:solidFill>
                  <a:srgbClr val="92D050"/>
                </a:solidFill>
              </a:rPr>
              <a:t>Koalicji</a:t>
            </a:r>
            <a:r>
              <a:rPr lang="pl-PL" altLang="pl-PL" sz="3600" b="1" smtClean="0">
                <a:ln>
                  <a:solidFill>
                    <a:schemeClr val="bg1"/>
                  </a:solidFill>
                </a:ln>
                <a:solidFill>
                  <a:schemeClr val="accent6"/>
                </a:solidFill>
              </a:rPr>
              <a:t> </a:t>
            </a:r>
            <a:r>
              <a:rPr lang="pl-PL" altLang="pl-PL" sz="3600" b="1" smtClean="0">
                <a:ln>
                  <a:solidFill>
                    <a:schemeClr val="bg1"/>
                  </a:solidFill>
                </a:ln>
                <a:solidFill>
                  <a:srgbClr val="00B0F0"/>
                </a:solidFill>
              </a:rPr>
              <a:t>Bezpieczni w Pracy</a:t>
            </a:r>
            <a:r>
              <a:rPr lang="pl-PL" altLang="pl-PL" sz="3600" b="1" smtClean="0">
                <a:ln>
                  <a:solidFill>
                    <a:schemeClr val="bg1"/>
                  </a:solidFill>
                </a:ln>
              </a:rPr>
              <a:t>.</a:t>
            </a:r>
            <a:r>
              <a:rPr lang="pl-PL" altLang="pl-PL" sz="3600" smtClean="0"/>
              <a:t/>
            </a:r>
            <a:br>
              <a:rPr lang="pl-PL" altLang="pl-PL" sz="3600" smtClean="0"/>
            </a:br>
            <a:endParaRPr lang="pl-PL" altLang="pl-PL" sz="3600" smtClean="0"/>
          </a:p>
        </p:txBody>
      </p:sp>
      <p:pic>
        <p:nvPicPr>
          <p:cNvPr id="4098" name="Picture 2" descr="G:\zjazd\bhp\1461831819.2796.png"/>
          <p:cNvPicPr>
            <a:picLocks noChangeAspect="1" noChangeArrowheads="1"/>
          </p:cNvPicPr>
          <p:nvPr/>
        </p:nvPicPr>
        <p:blipFill>
          <a:blip r:embed="rId2" cstate="print"/>
          <a:srcRect/>
          <a:stretch>
            <a:fillRect/>
          </a:stretch>
        </p:blipFill>
        <p:spPr bwMode="auto">
          <a:xfrm>
            <a:off x="1187624" y="188640"/>
            <a:ext cx="6696744" cy="1967241"/>
          </a:xfrm>
          <a:prstGeom prst="rect">
            <a:avLst/>
          </a:prstGeom>
          <a:noFill/>
          <a:ln w="28575">
            <a:solidFill>
              <a:schemeClr val="tx1"/>
            </a:solidFill>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descr="G:\zjazd\bhp\firm_3622_775885_big.jpg"/>
          <p:cNvPicPr>
            <a:picLocks noChangeAspect="1" noChangeArrowheads="1"/>
          </p:cNvPicPr>
          <p:nvPr/>
        </p:nvPicPr>
        <p:blipFill>
          <a:blip r:embed="rId2" cstate="print"/>
          <a:srcRect/>
          <a:stretch>
            <a:fillRect/>
          </a:stretch>
        </p:blipFill>
        <p:spPr bwMode="auto">
          <a:xfrm>
            <a:off x="179512" y="188640"/>
            <a:ext cx="5040560" cy="5040560"/>
          </a:xfrm>
          <a:prstGeom prst="ellipse">
            <a:avLst/>
          </a:prstGeom>
          <a:noFill/>
        </p:spPr>
      </p:pic>
      <p:pic>
        <p:nvPicPr>
          <p:cNvPr id="11267" name="Picture 3" descr="G:\zjazd\bhp\8503.jpg"/>
          <p:cNvPicPr>
            <a:picLocks noChangeAspect="1" noChangeArrowheads="1"/>
          </p:cNvPicPr>
          <p:nvPr/>
        </p:nvPicPr>
        <p:blipFill>
          <a:blip r:embed="rId3" cstate="print"/>
          <a:srcRect/>
          <a:stretch>
            <a:fillRect/>
          </a:stretch>
        </p:blipFill>
        <p:spPr bwMode="auto">
          <a:xfrm>
            <a:off x="3275856" y="4869160"/>
            <a:ext cx="5688632" cy="1842929"/>
          </a:xfrm>
          <a:prstGeom prst="rect">
            <a:avLst/>
          </a:prstGeom>
          <a:ln>
            <a:noFill/>
          </a:ln>
          <a:effectLst>
            <a:outerShdw blurRad="190500" algn="tl" rotWithShape="0">
              <a:srgbClr val="000000">
                <a:alpha val="70000"/>
              </a:srgbClr>
            </a:outerShdw>
          </a:effectLst>
        </p:spPr>
      </p:pic>
      <p:pic>
        <p:nvPicPr>
          <p:cNvPr id="11270" name="Picture 6" descr="G:\zjazd\bhp\oprawa-3.jpg"/>
          <p:cNvPicPr>
            <a:picLocks noChangeAspect="1" noChangeArrowheads="1"/>
          </p:cNvPicPr>
          <p:nvPr/>
        </p:nvPicPr>
        <p:blipFill>
          <a:blip r:embed="rId4" cstate="print"/>
          <a:srcRect/>
          <a:stretch>
            <a:fillRect/>
          </a:stretch>
        </p:blipFill>
        <p:spPr bwMode="auto">
          <a:xfrm>
            <a:off x="5724128" y="332656"/>
            <a:ext cx="2771537" cy="4176464"/>
          </a:xfrm>
          <a:prstGeom prst="rect">
            <a:avLst/>
          </a:prstGeom>
          <a:ln>
            <a:noFill/>
          </a:ln>
          <a:effectLst>
            <a:outerShdw blurRad="190500" algn="tl" rotWithShape="0">
              <a:srgbClr val="000000">
                <a:alpha val="70000"/>
              </a:srgbClr>
            </a:outerShdw>
          </a:effec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915816" y="0"/>
            <a:ext cx="6228184" cy="6154738"/>
          </a:xfrm>
        </p:spPr>
        <p:txBody>
          <a:bodyPr/>
          <a:lstStyle/>
          <a:p>
            <a:pPr eaLnBrk="1" hangingPunct="1"/>
            <a:r>
              <a:rPr lang="pl-PL" altLang="pl-PL" smtClean="0"/>
              <a:t/>
            </a:r>
            <a:br>
              <a:rPr lang="pl-PL" altLang="pl-PL" smtClean="0"/>
            </a:br>
            <a:r>
              <a:rPr lang="pl-PL" altLang="pl-PL" smtClean="0"/>
              <a:t/>
            </a:r>
            <a:br>
              <a:rPr lang="pl-PL" altLang="pl-PL" smtClean="0"/>
            </a:br>
            <a:r>
              <a:rPr lang="pl-PL" altLang="pl-PL" sz="3600" b="1" smtClean="0">
                <a:ln>
                  <a:solidFill>
                    <a:schemeClr val="bg1"/>
                  </a:solidFill>
                </a:ln>
                <a:solidFill>
                  <a:schemeClr val="accent6"/>
                </a:solidFill>
                <a:latin typeface="+mn-lt"/>
              </a:rPr>
              <a:t>Państwowa Inspekcja Pracy </a:t>
            </a:r>
            <a:r>
              <a:rPr lang="pl-PL" altLang="pl-PL" sz="3600" b="1" smtClean="0">
                <a:ln>
                  <a:solidFill>
                    <a:schemeClr val="bg1"/>
                  </a:solidFill>
                </a:ln>
                <a:latin typeface="+mn-lt"/>
              </a:rPr>
              <a:t>została powołana dekretem Naczelnika Panstwa Józefa  Piłsudskiego </a:t>
            </a:r>
            <a:r>
              <a:rPr lang="pl-PL" altLang="pl-PL" sz="3600" b="1" smtClean="0">
                <a:ln>
                  <a:solidFill>
                    <a:schemeClr val="bg1"/>
                  </a:solidFill>
                </a:ln>
                <a:solidFill>
                  <a:schemeClr val="accent6"/>
                </a:solidFill>
                <a:latin typeface="+mn-lt"/>
              </a:rPr>
              <a:t>3.01.1919r. </a:t>
            </a:r>
            <a:r>
              <a:rPr lang="pl-PL" altLang="pl-PL" sz="3600" b="1" smtClean="0">
                <a:ln>
                  <a:solidFill>
                    <a:schemeClr val="bg1"/>
                  </a:solidFill>
                </a:ln>
                <a:latin typeface="+mn-lt"/>
              </a:rPr>
              <a:t>Pierwszym Głównym Inspektorem Pracy był </a:t>
            </a:r>
            <a:r>
              <a:rPr lang="pl-PL" altLang="pl-PL" sz="3600" b="1" smtClean="0">
                <a:ln>
                  <a:solidFill>
                    <a:schemeClr val="bg1"/>
                  </a:solidFill>
                </a:ln>
                <a:solidFill>
                  <a:schemeClr val="accent6"/>
                </a:solidFill>
                <a:latin typeface="+mn-lt"/>
              </a:rPr>
              <a:t>Franciszek Sokal </a:t>
            </a:r>
            <a:r>
              <a:rPr lang="pl-PL" altLang="pl-PL" sz="3600" b="1" smtClean="0">
                <a:ln>
                  <a:solidFill>
                    <a:schemeClr val="bg1"/>
                  </a:solidFill>
                </a:ln>
                <a:latin typeface="+mn-lt"/>
              </a:rPr>
              <a:t>, a jego następca, Marian</a:t>
            </a:r>
            <a:r>
              <a:rPr lang="pl-PL" altLang="pl-PL" sz="3600" b="1" smtClean="0">
                <a:ln>
                  <a:solidFill>
                    <a:schemeClr val="bg1"/>
                  </a:solidFill>
                </a:ln>
                <a:latin typeface="+mn-lt"/>
                <a:hlinkClick r:id="rId3" tooltip="Marian Klott"/>
              </a:rPr>
              <a:t> </a:t>
            </a:r>
            <a:r>
              <a:rPr lang="pl-PL" altLang="pl-PL" sz="3600" b="1" smtClean="0">
                <a:ln>
                  <a:solidFill>
                    <a:schemeClr val="bg1"/>
                  </a:solidFill>
                </a:ln>
                <a:latin typeface="+mn-lt"/>
              </a:rPr>
              <a:t>Klott piastował to stanowisko od 1920, rozwijając działalność PIP aż do wybuchu II Wojny Swiatowej.</a:t>
            </a:r>
            <a:r>
              <a:rPr lang="pl-PL" altLang="pl-PL" sz="2800" smtClean="0">
                <a:latin typeface="Adobe Caslon Pro" pitchFamily="18" charset="-18"/>
              </a:rPr>
              <a:t/>
            </a:r>
            <a:br>
              <a:rPr lang="pl-PL" altLang="pl-PL" sz="2800" smtClean="0">
                <a:latin typeface="Adobe Caslon Pro" pitchFamily="18" charset="-18"/>
              </a:rPr>
            </a:br>
            <a:endParaRPr lang="pl-PL" altLang="pl-PL" sz="2800" smtClean="0">
              <a:latin typeface="Adobe Caslon Pro" pitchFamily="18" charset="-18"/>
            </a:endParaRPr>
          </a:p>
        </p:txBody>
      </p:sp>
      <p:pic>
        <p:nvPicPr>
          <p:cNvPr id="12291" name="Content Placeholder 5" descr="sokal.jpg"/>
          <p:cNvPicPr>
            <a:picLocks noGrp="1" noChangeAspect="1"/>
          </p:cNvPicPr>
          <p:nvPr>
            <p:ph sz="half" idx="1"/>
          </p:nvPr>
        </p:nvPicPr>
        <p:blipFill>
          <a:blip r:embed="rId4" cstate="print"/>
          <a:srcRect/>
          <a:stretch>
            <a:fillRect/>
          </a:stretch>
        </p:blipFill>
        <p:spPr>
          <a:xfrm>
            <a:off x="179512" y="1340768"/>
            <a:ext cx="2783489" cy="5112568"/>
          </a:xfrm>
          <a:prstGeom prst="rect">
            <a:avLst/>
          </a:prstGeom>
          <a:ln>
            <a:noFill/>
          </a:ln>
          <a:effectLst>
            <a:outerShdw blurRad="190500" dist="63500" dir="21000000" sx="103000" sy="103000" algn="bl" rotWithShape="0">
              <a:prstClr val="black">
                <a:alpha val="40000"/>
              </a:prstClr>
            </a:outerShdw>
          </a:effectLst>
        </p:spPr>
      </p:pic>
      <p:pic>
        <p:nvPicPr>
          <p:cNvPr id="34818" name="Picture 2" descr="G:\moje obrazki\tła\wzorki\strzalka12.png"/>
          <p:cNvPicPr>
            <a:picLocks noChangeAspect="1" noChangeArrowheads="1"/>
          </p:cNvPicPr>
          <p:nvPr/>
        </p:nvPicPr>
        <p:blipFill>
          <a:blip r:embed="rId5" cstate="print"/>
          <a:srcRect/>
          <a:stretch>
            <a:fillRect/>
          </a:stretch>
        </p:blipFill>
        <p:spPr bwMode="auto">
          <a:xfrm rot="16200000">
            <a:off x="1114526" y="-386334"/>
            <a:ext cx="1082301" cy="2088232"/>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548680"/>
            <a:ext cx="9144000" cy="2143125"/>
          </a:xfrm>
        </p:spPr>
        <p:txBody>
          <a:bodyPr/>
          <a:lstStyle/>
          <a:p>
            <a:r>
              <a:rPr lang="pl-PL" altLang="pl-PL" sz="3200" b="1" smtClean="0">
                <a:ln>
                  <a:solidFill>
                    <a:schemeClr val="bg1"/>
                  </a:solidFill>
                </a:ln>
                <a:latin typeface="+mn-lt"/>
              </a:rPr>
              <a:t>W czasie okupacji inspekcja pracy została włączona do niemieckiego urzędu pracy (</a:t>
            </a:r>
            <a:r>
              <a:rPr lang="pl-PL" altLang="pl-PL" sz="3200" b="1" i="1" smtClean="0">
                <a:ln>
                  <a:solidFill>
                    <a:schemeClr val="bg1"/>
                  </a:solidFill>
                </a:ln>
                <a:latin typeface="+mn-lt"/>
              </a:rPr>
              <a:t>Arbeitsamt</a:t>
            </a:r>
            <a:r>
              <a:rPr lang="pl-PL" altLang="pl-PL" sz="3200" b="1" smtClean="0">
                <a:ln>
                  <a:solidFill>
                    <a:schemeClr val="bg1"/>
                  </a:solidFill>
                </a:ln>
                <a:latin typeface="+mn-lt"/>
              </a:rPr>
              <a:t>).</a:t>
            </a:r>
            <a:br>
              <a:rPr lang="pl-PL" altLang="pl-PL" sz="3200" b="1" smtClean="0">
                <a:ln>
                  <a:solidFill>
                    <a:schemeClr val="bg1"/>
                  </a:solidFill>
                </a:ln>
                <a:latin typeface="+mn-lt"/>
              </a:rPr>
            </a:br>
            <a:r>
              <a:rPr lang="pl-PL" altLang="pl-PL" sz="3200" b="1" smtClean="0">
                <a:ln>
                  <a:solidFill>
                    <a:schemeClr val="bg1"/>
                  </a:solidFill>
                </a:ln>
                <a:latin typeface="+mn-lt"/>
              </a:rPr>
              <a:t>Po wojnie </a:t>
            </a:r>
            <a:r>
              <a:rPr lang="pl-PL" altLang="pl-PL" sz="3200" b="1" smtClean="0">
                <a:ln>
                  <a:solidFill>
                    <a:schemeClr val="bg1"/>
                  </a:solidFill>
                </a:ln>
                <a:solidFill>
                  <a:schemeClr val="accent6"/>
                </a:solidFill>
                <a:latin typeface="+mn-lt"/>
              </a:rPr>
              <a:t>Państwowa Inspekcja Pracy </a:t>
            </a:r>
            <a:r>
              <a:rPr lang="pl-PL" altLang="pl-PL" sz="3200" b="1" smtClean="0">
                <a:ln>
                  <a:solidFill>
                    <a:schemeClr val="bg1"/>
                  </a:solidFill>
                </a:ln>
                <a:latin typeface="+mn-lt"/>
              </a:rPr>
              <a:t>była stopniowo odbudowywana, m.in. dzięki zaangażowaniu Głównego Inspektora Henryka Altmana.</a:t>
            </a:r>
            <a:r>
              <a:rPr lang="pl-PL" altLang="pl-PL" sz="1800" smtClean="0"/>
              <a:t/>
            </a:r>
            <a:br>
              <a:rPr lang="pl-PL" altLang="pl-PL" sz="1800" smtClean="0"/>
            </a:br>
            <a:endParaRPr lang="pl-PL" altLang="pl-PL" sz="1800" smtClean="0"/>
          </a:p>
        </p:txBody>
      </p:sp>
      <p:pic>
        <p:nvPicPr>
          <p:cNvPr id="13315" name="Content Placeholder 4" descr="fot-034.jpg"/>
          <p:cNvPicPr>
            <a:picLocks noGrp="1" noChangeAspect="1"/>
          </p:cNvPicPr>
          <p:nvPr>
            <p:ph sz="half" idx="1"/>
          </p:nvPr>
        </p:nvPicPr>
        <p:blipFill>
          <a:blip r:embed="rId2" cstate="print"/>
          <a:srcRect/>
          <a:stretch>
            <a:fillRect/>
          </a:stretch>
        </p:blipFill>
        <p:spPr>
          <a:xfrm>
            <a:off x="827584" y="2636912"/>
            <a:ext cx="2697259" cy="4021907"/>
          </a:xfrm>
          <a:ln w="88900">
            <a:solidFill>
              <a:schemeClr val="tx1"/>
            </a:solidFill>
          </a:ln>
        </p:spPr>
      </p:pic>
      <p:pic>
        <p:nvPicPr>
          <p:cNvPr id="13316" name="Content Placeholder 6" descr="fot-033.jpg"/>
          <p:cNvPicPr>
            <a:picLocks noGrp="1" noChangeAspect="1"/>
          </p:cNvPicPr>
          <p:nvPr>
            <p:ph sz="half" idx="2"/>
          </p:nvPr>
        </p:nvPicPr>
        <p:blipFill>
          <a:blip r:embed="rId3" cstate="print"/>
          <a:srcRect/>
          <a:stretch>
            <a:fillRect/>
          </a:stretch>
        </p:blipFill>
        <p:spPr>
          <a:xfrm>
            <a:off x="5508104" y="2636912"/>
            <a:ext cx="2679573" cy="4033506"/>
          </a:xfrm>
          <a:ln w="88900">
            <a:solidFill>
              <a:schemeClr val="tx1"/>
            </a:solidFill>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a:xfrm>
            <a:off x="251520" y="260648"/>
            <a:ext cx="8640960" cy="3096344"/>
          </a:xfrm>
        </p:spPr>
        <p:txBody>
          <a:bodyPr/>
          <a:lstStyle/>
          <a:p>
            <a:r>
              <a:rPr lang="pl-PL" altLang="pl-PL" sz="3600" b="1" smtClean="0">
                <a:ln>
                  <a:solidFill>
                    <a:schemeClr val="bg1"/>
                  </a:solidFill>
                </a:ln>
              </a:rPr>
              <a:t>Tymczasem, jak wynika z danych GUS-u, do większości wypadków przy pracy dochodzi z powodu błędu pracownika, w którego firmie nie wprowadzono zasad </a:t>
            </a:r>
            <a:r>
              <a:rPr lang="pl-PL" altLang="pl-PL" sz="3600" b="1" smtClean="0">
                <a:ln>
                  <a:solidFill>
                    <a:schemeClr val="bg1"/>
                  </a:solidFill>
                </a:ln>
                <a:solidFill>
                  <a:schemeClr val="accent6"/>
                </a:solidFill>
              </a:rPr>
              <a:t>BHP</a:t>
            </a:r>
            <a:r>
              <a:rPr lang="pl-PL" altLang="pl-PL" sz="3600" b="1" smtClean="0">
                <a:ln>
                  <a:solidFill>
                    <a:schemeClr val="bg1"/>
                  </a:solidFill>
                </a:ln>
              </a:rPr>
              <a:t> oraz tam gdzie nie działają związki zawodowe.</a:t>
            </a:r>
            <a:r>
              <a:rPr lang="pl-PL" altLang="pl-PL" sz="3600" smtClean="0"/>
              <a:t/>
            </a:r>
            <a:br>
              <a:rPr lang="pl-PL" altLang="pl-PL" sz="3600" smtClean="0"/>
            </a:br>
            <a:endParaRPr lang="pl-PL" altLang="pl-PL" sz="3600" smtClean="0"/>
          </a:p>
        </p:txBody>
      </p:sp>
      <p:pic>
        <p:nvPicPr>
          <p:cNvPr id="9218" name="Picture 2" descr="G:\zjazd\bhp\zdjecie-wypadekprzypracy.jpg"/>
          <p:cNvPicPr>
            <a:picLocks noChangeAspect="1" noChangeArrowheads="1"/>
          </p:cNvPicPr>
          <p:nvPr/>
        </p:nvPicPr>
        <p:blipFill>
          <a:blip r:embed="rId2" cstate="print"/>
          <a:srcRect/>
          <a:stretch>
            <a:fillRect/>
          </a:stretch>
        </p:blipFill>
        <p:spPr bwMode="auto">
          <a:xfrm>
            <a:off x="2771800" y="2924944"/>
            <a:ext cx="5616624" cy="3744416"/>
          </a:xfrm>
          <a:prstGeom prst="rect">
            <a:avLst/>
          </a:prstGeom>
          <a:ln>
            <a:noFill/>
          </a:ln>
          <a:effectLst>
            <a:outerShdw blurRad="190500" dist="63500" dir="21000000" sx="103000" sy="103000" algn="bl" rotWithShape="0">
              <a:prstClr val="black">
                <a:alpha val="40000"/>
              </a:prstClr>
            </a:outerShdw>
          </a:effectLst>
        </p:spPr>
      </p:pic>
      <p:pic>
        <p:nvPicPr>
          <p:cNvPr id="9219" name="Picture 3" descr="G:\moje obrazki\tła\wzorki\Strzałka7.png"/>
          <p:cNvPicPr>
            <a:picLocks noChangeAspect="1" noChangeArrowheads="1"/>
          </p:cNvPicPr>
          <p:nvPr/>
        </p:nvPicPr>
        <p:blipFill>
          <a:blip r:embed="rId3" cstate="print"/>
          <a:srcRect/>
          <a:stretch>
            <a:fillRect/>
          </a:stretch>
        </p:blipFill>
        <p:spPr bwMode="auto">
          <a:xfrm>
            <a:off x="323528" y="3789040"/>
            <a:ext cx="2520280" cy="165618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95536" y="-315416"/>
            <a:ext cx="8229600" cy="5832648"/>
          </a:xfrm>
        </p:spPr>
        <p:txBody>
          <a:bodyPr/>
          <a:lstStyle/>
          <a:p>
            <a:r>
              <a:rPr lang="pl-PL" altLang="pl-PL" sz="3600" b="1" smtClean="0">
                <a:ln>
                  <a:solidFill>
                    <a:schemeClr val="bg1"/>
                  </a:solidFill>
                </a:ln>
              </a:rPr>
              <a:t>Najczęściej do wypadków dochodzi w budownictwie i transporcie, opiece zdrowotnej, edukacji, górnictwie, przemyśle produkcyjnym i przetwórczym, rolnictwie. Ze statystyk GUS-u wynika, że najczęściej wypadkom ulegają pracownicy z krótkim stażem pracy (ponad </a:t>
            </a:r>
            <a:r>
              <a:rPr lang="pl-PL" altLang="pl-PL" sz="3600" b="1" smtClean="0">
                <a:ln>
                  <a:solidFill>
                    <a:schemeClr val="bg1"/>
                  </a:solidFill>
                </a:ln>
                <a:solidFill>
                  <a:schemeClr val="accent6"/>
                </a:solidFill>
              </a:rPr>
              <a:t>62% </a:t>
            </a:r>
            <a:r>
              <a:rPr lang="pl-PL" altLang="pl-PL" sz="3600" b="1" smtClean="0">
                <a:ln>
                  <a:solidFill>
                    <a:schemeClr val="bg1"/>
                  </a:solidFill>
                </a:ln>
              </a:rPr>
              <a:t>wszystkich przypadków to osoby pracujące krócej niż 5 lat). </a:t>
            </a:r>
          </a:p>
        </p:txBody>
      </p:sp>
      <p:pic>
        <p:nvPicPr>
          <p:cNvPr id="5122" name="Picture 2" descr="G:\zjazd\bhp\naklejki-bhp.jpg"/>
          <p:cNvPicPr>
            <a:picLocks noChangeAspect="1" noChangeArrowheads="1"/>
          </p:cNvPicPr>
          <p:nvPr/>
        </p:nvPicPr>
        <p:blipFill>
          <a:blip r:embed="rId2" cstate="print"/>
          <a:srcRect/>
          <a:stretch>
            <a:fillRect/>
          </a:stretch>
        </p:blipFill>
        <p:spPr bwMode="auto">
          <a:xfrm>
            <a:off x="1475656" y="5301208"/>
            <a:ext cx="6264696" cy="1428750"/>
          </a:xfrm>
          <a:prstGeom prst="rect">
            <a:avLst/>
          </a:prstGeom>
          <a:ln>
            <a:noFill/>
          </a:ln>
          <a:effectLst>
            <a:outerShdw blurRad="190500" dist="63500" dir="21000000" sx="103000" sy="103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a:xfrm>
            <a:off x="611560" y="188640"/>
            <a:ext cx="8280920" cy="6297612"/>
          </a:xfrm>
        </p:spPr>
        <p:txBody>
          <a:bodyPr/>
          <a:lstStyle/>
          <a:p>
            <a:r>
              <a:rPr lang="pl-PL" altLang="pl-PL" sz="3600" b="1" smtClean="0">
                <a:ln>
                  <a:solidFill>
                    <a:schemeClr val="bg1"/>
                  </a:solidFill>
                </a:ln>
                <a:solidFill>
                  <a:schemeClr val="accent6"/>
                </a:solidFill>
              </a:rPr>
              <a:t>Międzynarodowy Dzień Pamięci Ofiar Wypadków przy Pracy </a:t>
            </a:r>
            <a:br>
              <a:rPr lang="pl-PL" altLang="pl-PL" sz="3600" b="1" smtClean="0">
                <a:ln>
                  <a:solidFill>
                    <a:schemeClr val="bg1"/>
                  </a:solidFill>
                </a:ln>
                <a:solidFill>
                  <a:schemeClr val="accent6"/>
                </a:solidFill>
              </a:rPr>
            </a:br>
            <a:r>
              <a:rPr lang="pl-PL" altLang="pl-PL" sz="3600" b="1" smtClean="0">
                <a:ln>
                  <a:solidFill>
                    <a:schemeClr val="bg1"/>
                  </a:solidFill>
                </a:ln>
                <a:solidFill>
                  <a:schemeClr val="accent6"/>
                </a:solidFill>
              </a:rPr>
              <a:t>i Chorób Zawodowych </a:t>
            </a:r>
            <a:br>
              <a:rPr lang="pl-PL" altLang="pl-PL" sz="3600" b="1" smtClean="0">
                <a:ln>
                  <a:solidFill>
                    <a:schemeClr val="bg1"/>
                  </a:solidFill>
                </a:ln>
                <a:solidFill>
                  <a:schemeClr val="accent6"/>
                </a:solidFill>
              </a:rPr>
            </a:br>
            <a:r>
              <a:rPr lang="pl-PL" altLang="pl-PL" sz="3600" b="1" smtClean="0">
                <a:ln>
                  <a:solidFill>
                    <a:schemeClr val="bg1"/>
                  </a:solidFill>
                </a:ln>
              </a:rPr>
              <a:t>może być okazją do uświadomienia pracodawcom odpowiedzialności, jaką ponoszą za swoich pracowników, szczególnie w czasach globalizacji.  Jest to okazja do działań na rzecz poprawy zdrowia publicznego, wzrostu poziomu bezpieczeństwa i higieny pracy.</a:t>
            </a:r>
          </a:p>
        </p:txBody>
      </p:sp>
      <p:pic>
        <p:nvPicPr>
          <p:cNvPr id="19458" name="Picture 2" descr="G:\moje obrazki\tła\wzorki\strzałka14.png"/>
          <p:cNvPicPr>
            <a:picLocks noChangeAspect="1" noChangeArrowheads="1"/>
          </p:cNvPicPr>
          <p:nvPr/>
        </p:nvPicPr>
        <p:blipFill>
          <a:blip r:embed="rId2" cstate="print"/>
          <a:srcRect/>
          <a:stretch>
            <a:fillRect/>
          </a:stretch>
        </p:blipFill>
        <p:spPr bwMode="auto">
          <a:xfrm flipH="1">
            <a:off x="179511" y="1268760"/>
            <a:ext cx="1080120" cy="720725"/>
          </a:xfrm>
          <a:prstGeom prst="rect">
            <a:avLst/>
          </a:prstGeom>
          <a:noFill/>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7544" y="620688"/>
            <a:ext cx="8229600" cy="2866330"/>
          </a:xfrm>
        </p:spPr>
        <p:txBody>
          <a:bodyPr/>
          <a:lstStyle/>
          <a:p>
            <a:r>
              <a:rPr lang="pl-PL" altLang="pl-PL" sz="3600" b="1" smtClean="0">
                <a:ln>
                  <a:solidFill>
                    <a:schemeClr val="bg1"/>
                  </a:solidFill>
                </a:ln>
              </a:rPr>
              <a:t>Do wypadków najczęściej dochodzi w zakładach pracy, podczas obsługi maszyn i narzędzi, a także w trakcie przemieszczania się podczas wykonywania obowiązków służbowych.</a:t>
            </a:r>
            <a:r>
              <a:rPr lang="pl-PL" altLang="pl-PL" sz="3600" smtClean="0"/>
              <a:t/>
            </a:r>
            <a:br>
              <a:rPr lang="pl-PL" altLang="pl-PL" sz="3600" smtClean="0"/>
            </a:br>
            <a:endParaRPr lang="pl-PL" altLang="pl-PL" sz="3600" smtClean="0"/>
          </a:p>
        </p:txBody>
      </p:sp>
      <p:pic>
        <p:nvPicPr>
          <p:cNvPr id="6146" name="Picture 2" descr="G:\zjazd\bhp\ClickHandler.ashx_.jpg"/>
          <p:cNvPicPr>
            <a:picLocks noChangeAspect="1" noChangeArrowheads="1"/>
          </p:cNvPicPr>
          <p:nvPr/>
        </p:nvPicPr>
        <p:blipFill>
          <a:blip r:embed="rId2" cstate="print"/>
          <a:srcRect/>
          <a:stretch>
            <a:fillRect/>
          </a:stretch>
        </p:blipFill>
        <p:spPr bwMode="auto">
          <a:xfrm>
            <a:off x="971600" y="3645024"/>
            <a:ext cx="7334250" cy="2571750"/>
          </a:xfrm>
          <a:prstGeom prst="rect">
            <a:avLst/>
          </a:prstGeom>
          <a:ln>
            <a:noFill/>
          </a:ln>
          <a:effectLst>
            <a:outerShdw blurRad="190500" dist="63500" dir="21000000" sx="103000" sy="103000" algn="bl" rotWithShape="0">
              <a:prstClr val="black">
                <a:alpha val="40000"/>
              </a:prstClr>
            </a:outerShdw>
          </a:effectLst>
        </p:spPr>
      </p:pic>
      <p:pic>
        <p:nvPicPr>
          <p:cNvPr id="20482" name="Picture 2" descr="G:\moje obrazki\tła\wzorki\strzalka8.png"/>
          <p:cNvPicPr>
            <a:picLocks noChangeAspect="1" noChangeArrowheads="1"/>
          </p:cNvPicPr>
          <p:nvPr/>
        </p:nvPicPr>
        <p:blipFill>
          <a:blip r:embed="rId3" cstate="print"/>
          <a:srcRect/>
          <a:stretch>
            <a:fillRect/>
          </a:stretch>
        </p:blipFill>
        <p:spPr bwMode="auto">
          <a:xfrm rot="-1800000">
            <a:off x="227669" y="2706018"/>
            <a:ext cx="1801946" cy="1393505"/>
          </a:xfrm>
          <a:prstGeom prst="rect">
            <a:avLst/>
          </a:prstGeom>
          <a:noFill/>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6583362"/>
          </a:xfrm>
        </p:spPr>
        <p:txBody>
          <a:bodyPr/>
          <a:lstStyle/>
          <a:p>
            <a:r>
              <a:rPr lang="pl-PL" altLang="pl-PL" sz="3600" b="1" smtClean="0">
                <a:ln>
                  <a:solidFill>
                    <a:schemeClr val="bg1"/>
                  </a:solidFill>
                </a:ln>
              </a:rPr>
              <a:t>Paradoksalnie wśród pracowników panuje przekonanie, że szkolenia </a:t>
            </a:r>
            <a:r>
              <a:rPr lang="pl-PL" altLang="pl-PL" sz="3600" b="1" smtClean="0">
                <a:ln>
                  <a:solidFill>
                    <a:schemeClr val="bg1"/>
                  </a:solidFill>
                </a:ln>
                <a:solidFill>
                  <a:schemeClr val="accent6"/>
                </a:solidFill>
              </a:rPr>
              <a:t>BHP</a:t>
            </a:r>
            <a:r>
              <a:rPr lang="pl-PL" altLang="pl-PL" sz="3600" b="1" smtClean="0">
                <a:ln>
                  <a:solidFill>
                    <a:schemeClr val="bg1"/>
                  </a:solidFill>
                </a:ln>
              </a:rPr>
              <a:t> są często stratą czasu. Najczęściej myślą tak osoby pracujące w małych firmach, gdzie nie funkcjonują organizacje związkowe. </a:t>
            </a:r>
            <a:br>
              <a:rPr lang="pl-PL" altLang="pl-PL" sz="3600" b="1" smtClean="0">
                <a:ln>
                  <a:solidFill>
                    <a:schemeClr val="bg1"/>
                  </a:solidFill>
                </a:ln>
              </a:rPr>
            </a:br>
            <a:r>
              <a:rPr lang="pl-PL" altLang="pl-PL" sz="3600" b="1" smtClean="0">
                <a:ln>
                  <a:solidFill>
                    <a:schemeClr val="bg1"/>
                  </a:solidFill>
                </a:ln>
              </a:rPr>
              <a:t>W dużych przedsiębiorstwach, gdzie działają zakładowe organizacje związkowe, przeprowadza się profesjonalne szkolenia z zakresu </a:t>
            </a:r>
            <a:r>
              <a:rPr lang="pl-PL" altLang="pl-PL" sz="3600" b="1" smtClean="0">
                <a:ln>
                  <a:solidFill>
                    <a:schemeClr val="bg1"/>
                  </a:solidFill>
                </a:ln>
                <a:solidFill>
                  <a:schemeClr val="accent6"/>
                </a:solidFill>
              </a:rPr>
              <a:t>BHP</a:t>
            </a:r>
            <a:r>
              <a:rPr lang="pl-PL" altLang="pl-PL" sz="3600" b="1" smtClean="0">
                <a:ln>
                  <a:solidFill>
                    <a:schemeClr val="bg1"/>
                  </a:solidFill>
                </a:ln>
              </a:rPr>
              <a:t>, które uznawane są przez pracowników  za bardzo pożyteczne.</a:t>
            </a:r>
            <a:r>
              <a:rPr lang="pl-PL" altLang="pl-PL" sz="3600" smtClean="0"/>
              <a:t/>
            </a:r>
            <a:br>
              <a:rPr lang="pl-PL" altLang="pl-PL" sz="3600" smtClean="0"/>
            </a:br>
            <a:endParaRPr lang="pl-PL" altLang="pl-PL" sz="3600" smtClean="0"/>
          </a:p>
        </p:txBody>
      </p:sp>
      <p:pic>
        <p:nvPicPr>
          <p:cNvPr id="21506" name="Picture 2" descr="G:\moje obrazki\tła\wzorki\strzalka12.png"/>
          <p:cNvPicPr>
            <a:picLocks noChangeAspect="1" noChangeArrowheads="1"/>
          </p:cNvPicPr>
          <p:nvPr/>
        </p:nvPicPr>
        <p:blipFill>
          <a:blip r:embed="rId2" cstate="print"/>
          <a:srcRect/>
          <a:stretch>
            <a:fillRect/>
          </a:stretch>
        </p:blipFill>
        <p:spPr bwMode="auto">
          <a:xfrm rot="16200000">
            <a:off x="889821" y="5022947"/>
            <a:ext cx="1008110" cy="2284711"/>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4638"/>
            <a:ext cx="8229600" cy="6369050"/>
          </a:xfrm>
        </p:spPr>
        <p:txBody>
          <a:bodyPr/>
          <a:lstStyle/>
          <a:p>
            <a:r>
              <a:rPr lang="pl-PL" altLang="pl-PL" sz="3600" b="1" smtClean="0">
                <a:ln>
                  <a:solidFill>
                    <a:schemeClr val="bg1"/>
                  </a:solidFill>
                </a:ln>
              </a:rPr>
              <a:t>Tymczasem tylko w ok. </a:t>
            </a:r>
            <a:r>
              <a:rPr lang="pl-PL" altLang="pl-PL" sz="3600" b="1" smtClean="0">
                <a:ln>
                  <a:solidFill>
                    <a:schemeClr val="bg1"/>
                  </a:solidFill>
                </a:ln>
                <a:solidFill>
                  <a:schemeClr val="accent6"/>
                </a:solidFill>
              </a:rPr>
              <a:t>30% </a:t>
            </a:r>
            <a:r>
              <a:rPr lang="pl-PL" altLang="pl-PL" sz="3600" b="1" smtClean="0">
                <a:ln>
                  <a:solidFill>
                    <a:schemeClr val="bg1"/>
                  </a:solidFill>
                </a:ln>
              </a:rPr>
              <a:t>przedsiębiorstw działają związki zawodowe, z czego najwięcej jest ich w sektorze publicznym, gdzie związki funkcjonują w aż </a:t>
            </a:r>
            <a:r>
              <a:rPr lang="pl-PL" altLang="pl-PL" sz="3600" b="1" smtClean="0">
                <a:ln>
                  <a:solidFill>
                    <a:schemeClr val="bg1"/>
                  </a:solidFill>
                </a:ln>
                <a:solidFill>
                  <a:schemeClr val="accent6"/>
                </a:solidFill>
              </a:rPr>
              <a:t>70% </a:t>
            </a:r>
            <a:r>
              <a:rPr lang="pl-PL" altLang="pl-PL" sz="3600" b="1" smtClean="0">
                <a:ln>
                  <a:solidFill>
                    <a:schemeClr val="bg1"/>
                  </a:solidFill>
                </a:ln>
              </a:rPr>
              <a:t>podmiotów. Zdaniem Work Service, najlepszym rozwiązaniem byłoby rozszerzenie działalności związków zawodowych, szczególnie w obliczu nowych wyzwań na rynku pracy.</a:t>
            </a:r>
            <a:r>
              <a:rPr lang="pl-PL" altLang="pl-PL" sz="3600" smtClean="0"/>
              <a:t/>
            </a:r>
            <a:br>
              <a:rPr lang="pl-PL" altLang="pl-PL" sz="3600" smtClean="0"/>
            </a:br>
            <a:endParaRPr lang="pl-PL" altLang="pl-PL" sz="3600" smtClean="0"/>
          </a:p>
        </p:txBody>
      </p:sp>
      <p:pic>
        <p:nvPicPr>
          <p:cNvPr id="22530" name="Picture 2" descr="G:\moje obrazki\tła\wzorki\strzałka14.png"/>
          <p:cNvPicPr>
            <a:picLocks noChangeAspect="1" noChangeArrowheads="1"/>
          </p:cNvPicPr>
          <p:nvPr/>
        </p:nvPicPr>
        <p:blipFill>
          <a:blip r:embed="rId2" cstate="print"/>
          <a:srcRect/>
          <a:stretch>
            <a:fillRect/>
          </a:stretch>
        </p:blipFill>
        <p:spPr bwMode="auto">
          <a:xfrm>
            <a:off x="7020272" y="5301208"/>
            <a:ext cx="1872208" cy="1224136"/>
          </a:xfrm>
          <a:prstGeom prst="rect">
            <a:avLst/>
          </a:prstGeom>
          <a:noFill/>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23528" y="188640"/>
            <a:ext cx="8568952" cy="5818658"/>
          </a:xfrm>
        </p:spPr>
        <p:txBody>
          <a:bodyPr/>
          <a:lstStyle/>
          <a:p>
            <a:pPr algn="l"/>
            <a:r>
              <a:rPr lang="pl-PL" altLang="pl-PL" sz="3600" b="1" smtClean="0">
                <a:ln>
                  <a:solidFill>
                    <a:schemeClr val="bg1"/>
                  </a:solidFill>
                </a:ln>
              </a:rPr>
              <a:t>Agencja zatrudnienia Work Service postanowiła zapytać Polaków, jakie są główne przyczyny ich niezadowolenia z pracy. Wyniki są zatrważające.</a:t>
            </a:r>
            <a:br>
              <a:rPr lang="pl-PL" altLang="pl-PL" sz="3600" b="1" smtClean="0">
                <a:ln>
                  <a:solidFill>
                    <a:schemeClr val="bg1"/>
                  </a:solidFill>
                </a:ln>
              </a:rPr>
            </a:br>
            <a:r>
              <a:rPr lang="pl-PL" altLang="pl-PL" sz="3600" b="1" smtClean="0">
                <a:ln>
                  <a:solidFill>
                    <a:schemeClr val="bg1"/>
                  </a:solidFill>
                </a:ln>
              </a:rPr>
              <a:t> Aż </a:t>
            </a:r>
            <a:r>
              <a:rPr lang="pl-PL" altLang="pl-PL" sz="3600" b="1" smtClean="0">
                <a:ln>
                  <a:solidFill>
                    <a:schemeClr val="bg1"/>
                  </a:solidFill>
                </a:ln>
                <a:solidFill>
                  <a:schemeClr val="accent6"/>
                </a:solidFill>
              </a:rPr>
              <a:t>60% </a:t>
            </a:r>
            <a:r>
              <a:rPr lang="pl-PL" altLang="pl-PL" sz="3600" b="1" smtClean="0">
                <a:ln>
                  <a:solidFill>
                    <a:schemeClr val="bg1"/>
                  </a:solidFill>
                </a:ln>
              </a:rPr>
              <a:t>ankietowanych uważa, że ich szef  łamie zapisy Kodeksu Pracy, a </a:t>
            </a:r>
            <a:r>
              <a:rPr lang="pl-PL" altLang="pl-PL" sz="3600" b="1" smtClean="0">
                <a:ln>
                  <a:solidFill>
                    <a:schemeClr val="bg1"/>
                  </a:solidFill>
                </a:ln>
                <a:solidFill>
                  <a:schemeClr val="accent6"/>
                </a:solidFill>
              </a:rPr>
              <a:t>30% </a:t>
            </a:r>
            <a:r>
              <a:rPr lang="pl-PL" altLang="pl-PL" sz="3600" b="1" smtClean="0">
                <a:ln>
                  <a:solidFill>
                    <a:schemeClr val="bg1"/>
                  </a:solidFill>
                </a:ln>
              </a:rPr>
              <a:t>wskazuje, że ich przełożeni </a:t>
            </a:r>
            <a:br>
              <a:rPr lang="pl-PL" altLang="pl-PL" sz="3600" b="1" smtClean="0">
                <a:ln>
                  <a:solidFill>
                    <a:schemeClr val="bg1"/>
                  </a:solidFill>
                </a:ln>
              </a:rPr>
            </a:br>
            <a:r>
              <a:rPr lang="pl-PL" altLang="pl-PL" sz="3600" b="1" smtClean="0">
                <a:ln>
                  <a:solidFill>
                    <a:schemeClr val="bg1"/>
                  </a:solidFill>
                </a:ln>
              </a:rPr>
              <a:t>nie przestrzegają zasad </a:t>
            </a:r>
            <a:br>
              <a:rPr lang="pl-PL" altLang="pl-PL" sz="3600" b="1" smtClean="0">
                <a:ln>
                  <a:solidFill>
                    <a:schemeClr val="bg1"/>
                  </a:solidFill>
                </a:ln>
              </a:rPr>
            </a:br>
            <a:r>
              <a:rPr lang="pl-PL" altLang="pl-PL" sz="3600" b="1" smtClean="0">
                <a:ln>
                  <a:solidFill>
                    <a:schemeClr val="bg1"/>
                  </a:solidFill>
                </a:ln>
              </a:rPr>
              <a:t>BHP.</a:t>
            </a:r>
            <a:r>
              <a:rPr lang="pl-PL" altLang="pl-PL" sz="3600" smtClean="0"/>
              <a:t/>
            </a:r>
            <a:br>
              <a:rPr lang="pl-PL" altLang="pl-PL" sz="3600" smtClean="0"/>
            </a:br>
            <a:endParaRPr lang="pl-PL" altLang="pl-PL" sz="3600" smtClean="0"/>
          </a:p>
        </p:txBody>
      </p:sp>
      <p:pic>
        <p:nvPicPr>
          <p:cNvPr id="7170" name="Picture 2" descr="G:\zjazd\bhp\50def428485b8246dda8340305f2.jpg"/>
          <p:cNvPicPr>
            <a:picLocks noChangeAspect="1" noChangeArrowheads="1"/>
          </p:cNvPicPr>
          <p:nvPr/>
        </p:nvPicPr>
        <p:blipFill>
          <a:blip r:embed="rId2" cstate="print"/>
          <a:srcRect/>
          <a:stretch>
            <a:fillRect/>
          </a:stretch>
        </p:blipFill>
        <p:spPr bwMode="auto">
          <a:xfrm>
            <a:off x="5652120" y="3717031"/>
            <a:ext cx="3168352" cy="3009935"/>
          </a:xfrm>
          <a:prstGeom prst="rect">
            <a:avLst/>
          </a:prstGeom>
          <a:ln>
            <a:noFill/>
          </a:ln>
          <a:effectLst>
            <a:outerShdw blurRad="190500" dist="63500" dir="18900000" sx="103000" sy="103000" algn="bl" rotWithShape="0">
              <a:prstClr val="black">
                <a:alpha val="40000"/>
              </a:prstClr>
            </a:outerShdw>
          </a:effectLst>
        </p:spPr>
      </p:pic>
      <p:pic>
        <p:nvPicPr>
          <p:cNvPr id="23555" name="Picture 3" descr="G:\moje obrazki\tła\wzorki\wykrzyknik10.png"/>
          <p:cNvPicPr>
            <a:picLocks noChangeAspect="1" noChangeArrowheads="1"/>
          </p:cNvPicPr>
          <p:nvPr/>
        </p:nvPicPr>
        <p:blipFill>
          <a:blip r:embed="rId3" cstate="print"/>
          <a:srcRect/>
          <a:stretch>
            <a:fillRect/>
          </a:stretch>
        </p:blipFill>
        <p:spPr bwMode="auto">
          <a:xfrm>
            <a:off x="1979712" y="4797152"/>
            <a:ext cx="1800200" cy="1848854"/>
          </a:xfrm>
          <a:prstGeom prst="rect">
            <a:avLst/>
          </a:prstGeom>
          <a:noFill/>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51520" y="116632"/>
            <a:ext cx="8640960" cy="4666530"/>
          </a:xfrm>
        </p:spPr>
        <p:txBody>
          <a:bodyPr/>
          <a:lstStyle/>
          <a:p>
            <a:r>
              <a:rPr lang="pl-PL" altLang="pl-PL" sz="3600" b="1" smtClean="0">
                <a:ln>
                  <a:solidFill>
                    <a:schemeClr val="bg1"/>
                  </a:solidFill>
                </a:ln>
              </a:rPr>
              <a:t>Niezadowoleni pracownicy pokładają duże nadzieje w związkach zawodowych. Prawie </a:t>
            </a:r>
            <a:r>
              <a:rPr lang="pl-PL" altLang="pl-PL" sz="3600" b="1" smtClean="0">
                <a:ln>
                  <a:solidFill>
                    <a:schemeClr val="bg1"/>
                  </a:solidFill>
                </a:ln>
                <a:solidFill>
                  <a:schemeClr val="accent6"/>
                </a:solidFill>
              </a:rPr>
              <a:t>40% </a:t>
            </a:r>
            <a:r>
              <a:rPr lang="pl-PL" altLang="pl-PL" sz="3600" b="1" smtClean="0">
                <a:ln>
                  <a:solidFill>
                    <a:schemeClr val="bg1"/>
                  </a:solidFill>
                </a:ln>
              </a:rPr>
              <a:t>pracowników uważa, że mogą liczyć na pomoc z ich strony. Najwięcej zadowolonych z działania związków, to osoby z wykształceniem zawodowym i technicznym.</a:t>
            </a:r>
            <a:r>
              <a:rPr lang="pl-PL" altLang="pl-PL" sz="3600" smtClean="0"/>
              <a:t/>
            </a:r>
            <a:br>
              <a:rPr lang="pl-PL" altLang="pl-PL" sz="3600" smtClean="0"/>
            </a:br>
            <a:endParaRPr lang="pl-PL" altLang="pl-PL" sz="3600" smtClean="0"/>
          </a:p>
        </p:txBody>
      </p:sp>
      <p:pic>
        <p:nvPicPr>
          <p:cNvPr id="29698" name="Picture 2" descr="G:\zjazd\bhp\zwiazki-zawodowe.jpg"/>
          <p:cNvPicPr>
            <a:picLocks noChangeAspect="1" noChangeArrowheads="1"/>
          </p:cNvPicPr>
          <p:nvPr/>
        </p:nvPicPr>
        <p:blipFill>
          <a:blip r:embed="rId2" cstate="print"/>
          <a:srcRect/>
          <a:stretch>
            <a:fillRect/>
          </a:stretch>
        </p:blipFill>
        <p:spPr bwMode="auto">
          <a:xfrm>
            <a:off x="2915816" y="4077072"/>
            <a:ext cx="3312368" cy="2625804"/>
          </a:xfrm>
          <a:prstGeom prst="rect">
            <a:avLst/>
          </a:prstGeom>
          <a:ln>
            <a:noFill/>
          </a:ln>
          <a:effectLst>
            <a:outerShdw blurRad="190500" dist="63500" dir="18900000" sx="103000" sy="103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67544" y="476672"/>
            <a:ext cx="8229600" cy="5868987"/>
          </a:xfrm>
        </p:spPr>
        <p:txBody>
          <a:bodyPr/>
          <a:lstStyle/>
          <a:p>
            <a:r>
              <a:rPr lang="pl-PL" altLang="pl-PL" sz="3600" b="1" smtClean="0">
                <a:ln>
                  <a:solidFill>
                    <a:schemeClr val="bg1"/>
                  </a:solidFill>
                </a:ln>
              </a:rPr>
              <a:t>Bezpośredni wpływ na kształtowanie warunków pracy w zakładzie pracy ma </a:t>
            </a:r>
            <a:r>
              <a:rPr lang="pl-PL" altLang="pl-PL" sz="3600" b="1" smtClean="0">
                <a:ln>
                  <a:solidFill>
                    <a:schemeClr val="bg1"/>
                  </a:solidFill>
                </a:ln>
                <a:solidFill>
                  <a:schemeClr val="accent6"/>
                </a:solidFill>
              </a:rPr>
              <a:t>społeczny inspektor pracy</a:t>
            </a:r>
            <a:r>
              <a:rPr lang="pl-PL" altLang="pl-PL" sz="3600" b="1" smtClean="0">
                <a:ln>
                  <a:solidFill>
                    <a:schemeClr val="bg1"/>
                  </a:solidFill>
                </a:ln>
              </a:rPr>
              <a:t>. </a:t>
            </a:r>
            <a:br>
              <a:rPr lang="pl-PL" altLang="pl-PL" sz="3600" b="1" smtClean="0">
                <a:ln>
                  <a:solidFill>
                    <a:schemeClr val="bg1"/>
                  </a:solidFill>
                </a:ln>
              </a:rPr>
            </a:br>
            <a:r>
              <a:rPr lang="pl-PL" altLang="pl-PL" sz="3600" b="1" smtClean="0">
                <a:ln>
                  <a:solidFill>
                    <a:schemeClr val="bg1"/>
                  </a:solidFill>
                </a:ln>
              </a:rPr>
              <a:t>Społeczna inspekcja pracy powołana została w </a:t>
            </a:r>
            <a:r>
              <a:rPr lang="pl-PL" altLang="pl-PL" sz="3600" b="1" smtClean="0">
                <a:ln>
                  <a:solidFill>
                    <a:schemeClr val="bg1"/>
                  </a:solidFill>
                </a:ln>
                <a:solidFill>
                  <a:schemeClr val="accent6"/>
                </a:solidFill>
              </a:rPr>
              <a:t>1950 r. </a:t>
            </a:r>
            <a:r>
              <a:rPr lang="pl-PL" altLang="pl-PL" sz="3600" b="1" smtClean="0">
                <a:ln>
                  <a:solidFill>
                    <a:schemeClr val="bg1"/>
                  </a:solidFill>
                </a:ln>
              </a:rPr>
              <a:t>Obecnie działa w oparciu o ustawę z </a:t>
            </a:r>
            <a:r>
              <a:rPr lang="pl-PL" altLang="pl-PL" sz="3600" b="1" smtClean="0">
                <a:ln>
                  <a:solidFill>
                    <a:schemeClr val="bg1"/>
                  </a:solidFill>
                </a:ln>
                <a:solidFill>
                  <a:schemeClr val="accent6"/>
                </a:solidFill>
              </a:rPr>
              <a:t>1983 r. </a:t>
            </a:r>
            <a:r>
              <a:rPr lang="pl-PL" altLang="pl-PL" sz="3600" b="1" smtClean="0">
                <a:ln>
                  <a:solidFill>
                    <a:schemeClr val="bg1"/>
                  </a:solidFill>
                </a:ln>
              </a:rPr>
              <a:t>wg której powołana została </a:t>
            </a:r>
            <a:br>
              <a:rPr lang="pl-PL" altLang="pl-PL" sz="3600" b="1" smtClean="0">
                <a:ln>
                  <a:solidFill>
                    <a:schemeClr val="bg1"/>
                  </a:solidFill>
                </a:ln>
              </a:rPr>
            </a:br>
            <a:r>
              <a:rPr lang="pl-PL" altLang="pl-PL" sz="3600" b="1" smtClean="0">
                <a:ln>
                  <a:solidFill>
                    <a:schemeClr val="bg1"/>
                  </a:solidFill>
                </a:ln>
              </a:rPr>
              <a:t>w celu zapewnienia związkom zawodowym warunków do sprawowania skutecznej kontroli przestrzegania przepisów prawa pracy.</a:t>
            </a:r>
            <a:r>
              <a:rPr lang="pl-PL" altLang="pl-PL" sz="3600" smtClean="0"/>
              <a:t/>
            </a:r>
            <a:br>
              <a:rPr lang="pl-PL" altLang="pl-PL" sz="3600" smtClean="0"/>
            </a:br>
            <a:endParaRPr lang="pl-PL" altLang="pl-PL" sz="3600" smtClean="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79512" y="-315416"/>
            <a:ext cx="8784976" cy="5688632"/>
          </a:xfrm>
        </p:spPr>
        <p:txBody>
          <a:bodyPr/>
          <a:lstStyle/>
          <a:p>
            <a:r>
              <a:rPr lang="pl-PL" altLang="pl-PL" sz="3600" b="1" smtClean="0">
                <a:ln>
                  <a:solidFill>
                    <a:schemeClr val="bg1"/>
                  </a:solidFill>
                </a:ln>
                <a:solidFill>
                  <a:schemeClr val="accent6"/>
                </a:solidFill>
              </a:rPr>
              <a:t>Społeczna inspekcja pracy </a:t>
            </a:r>
            <a:r>
              <a:rPr lang="pl-PL" altLang="pl-PL" sz="3600" b="1" smtClean="0">
                <a:ln>
                  <a:solidFill>
                    <a:schemeClr val="bg1"/>
                  </a:solidFill>
                </a:ln>
              </a:rPr>
              <a:t>mimo, że kierowana jest przez zakładowe organizacje związkowe reprezentuje interesy wszystkich pracowników w zakresie zapewnienia bezpiecznych i higienicznych warunków pracy oraz ochrony uprawnień pracowniczych. </a:t>
            </a:r>
            <a:r>
              <a:rPr lang="pl-PL" altLang="pl-PL" sz="3600" smtClean="0"/>
              <a:t/>
            </a:r>
            <a:br>
              <a:rPr lang="pl-PL" altLang="pl-PL" sz="3600" smtClean="0"/>
            </a:br>
            <a:endParaRPr lang="pl-PL" altLang="pl-PL" sz="3600" smtClean="0"/>
          </a:p>
        </p:txBody>
      </p:sp>
      <p:pic>
        <p:nvPicPr>
          <p:cNvPr id="8194" name="Picture 2" descr="G:\zjazd\bhp\sip.jpg"/>
          <p:cNvPicPr>
            <a:picLocks noChangeAspect="1" noChangeArrowheads="1"/>
          </p:cNvPicPr>
          <p:nvPr/>
        </p:nvPicPr>
        <p:blipFill>
          <a:blip r:embed="rId2" cstate="print"/>
          <a:srcRect/>
          <a:stretch>
            <a:fillRect/>
          </a:stretch>
        </p:blipFill>
        <p:spPr bwMode="auto">
          <a:xfrm>
            <a:off x="467544" y="4221088"/>
            <a:ext cx="2419041" cy="2288282"/>
          </a:xfrm>
          <a:prstGeom prst="rect">
            <a:avLst/>
          </a:prstGeom>
          <a:ln>
            <a:noFill/>
          </a:ln>
          <a:effectLst>
            <a:outerShdw blurRad="190500" dist="63500" dir="18900000" sx="103000" sy="103000" algn="bl" rotWithShape="0">
              <a:prstClr val="black">
                <a:alpha val="40000"/>
              </a:prstClr>
            </a:outerShdw>
          </a:effectLst>
        </p:spPr>
      </p:pic>
      <p:pic>
        <p:nvPicPr>
          <p:cNvPr id="8195" name="Picture 3" descr="G:\zjazd\bhp\11783819_s_2.jpg.200x147_q85_crop.jpg"/>
          <p:cNvPicPr>
            <a:picLocks noChangeAspect="1" noChangeArrowheads="1"/>
          </p:cNvPicPr>
          <p:nvPr/>
        </p:nvPicPr>
        <p:blipFill>
          <a:blip r:embed="rId3" cstate="print"/>
          <a:srcRect/>
          <a:stretch>
            <a:fillRect/>
          </a:stretch>
        </p:blipFill>
        <p:spPr bwMode="auto">
          <a:xfrm>
            <a:off x="6156176" y="4293096"/>
            <a:ext cx="2743162" cy="2304256"/>
          </a:xfrm>
          <a:prstGeom prst="rect">
            <a:avLst/>
          </a:prstGeom>
          <a:ln>
            <a:noFill/>
          </a:ln>
          <a:effectLst>
            <a:outerShdw blurRad="190500" dist="63500" dir="18900000" sx="103000" sy="103000" algn="bl" rotWithShape="0">
              <a:prstClr val="black">
                <a:alpha val="40000"/>
              </a:prstClr>
            </a:outerShdw>
          </a:effectLst>
        </p:spPr>
      </p:pic>
      <p:pic>
        <p:nvPicPr>
          <p:cNvPr id="24578" name="Picture 2" descr="G:\moje obrazki\tła\wzorki\strzalka8.png"/>
          <p:cNvPicPr>
            <a:picLocks noChangeAspect="1" noChangeArrowheads="1"/>
          </p:cNvPicPr>
          <p:nvPr/>
        </p:nvPicPr>
        <p:blipFill>
          <a:blip r:embed="rId4" cstate="print"/>
          <a:srcRect/>
          <a:stretch>
            <a:fillRect/>
          </a:stretch>
        </p:blipFill>
        <p:spPr bwMode="auto">
          <a:xfrm flipV="1">
            <a:off x="3707904" y="4509118"/>
            <a:ext cx="1872208" cy="1368153"/>
          </a:xfrm>
          <a:prstGeom prst="rect">
            <a:avLst/>
          </a:prstGeom>
          <a:noFill/>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79512" y="3356992"/>
            <a:ext cx="8712968" cy="3501008"/>
          </a:xfrm>
        </p:spPr>
        <p:txBody>
          <a:bodyPr/>
          <a:lstStyle/>
          <a:p>
            <a:r>
              <a:rPr lang="pl-PL" altLang="pl-PL" sz="3600" b="1" smtClean="0">
                <a:ln>
                  <a:solidFill>
                    <a:schemeClr val="bg1"/>
                  </a:solidFill>
                </a:ln>
              </a:rPr>
              <a:t>Ustawa nadaje </a:t>
            </a:r>
            <a:br>
              <a:rPr lang="pl-PL" altLang="pl-PL" sz="3600" b="1" smtClean="0">
                <a:ln>
                  <a:solidFill>
                    <a:schemeClr val="bg1"/>
                  </a:solidFill>
                </a:ln>
              </a:rPr>
            </a:br>
            <a:r>
              <a:rPr lang="pl-PL" altLang="pl-PL" sz="3600" b="1" smtClean="0">
                <a:ln>
                  <a:solidFill>
                    <a:schemeClr val="bg1"/>
                  </a:solidFill>
                </a:ln>
                <a:solidFill>
                  <a:schemeClr val="accent6"/>
                </a:solidFill>
              </a:rPr>
              <a:t>społecznemu inspektorowi pracy </a:t>
            </a:r>
            <a:r>
              <a:rPr lang="pl-PL" altLang="pl-PL" sz="3600" b="1" smtClean="0">
                <a:ln>
                  <a:solidFill>
                    <a:schemeClr val="bg1"/>
                  </a:solidFill>
                </a:ln>
              </a:rPr>
              <a:t>uprawnienia do kontrolowania przede wszystkim stanu budynków, maszyn, urządzeń technicznych i sanitarnych, procesów technologicznych z punktu widzenia bhp… </a:t>
            </a:r>
            <a:r>
              <a:rPr lang="pl-PL" altLang="pl-PL" sz="3600" smtClean="0"/>
              <a:t/>
            </a:r>
            <a:br>
              <a:rPr lang="pl-PL" altLang="pl-PL" sz="3600" smtClean="0"/>
            </a:br>
            <a:endParaRPr lang="pl-PL" altLang="pl-PL" sz="3600" smtClean="0"/>
          </a:p>
        </p:txBody>
      </p:sp>
      <p:pic>
        <p:nvPicPr>
          <p:cNvPr id="9218" name="Picture 2" descr="G:\zjazd\bhp\ustawa-o-SIP_3.jpg"/>
          <p:cNvPicPr>
            <a:picLocks noChangeAspect="1" noChangeArrowheads="1"/>
          </p:cNvPicPr>
          <p:nvPr/>
        </p:nvPicPr>
        <p:blipFill>
          <a:blip r:embed="rId2" cstate="print"/>
          <a:srcRect/>
          <a:stretch>
            <a:fillRect/>
          </a:stretch>
        </p:blipFill>
        <p:spPr bwMode="auto">
          <a:xfrm>
            <a:off x="1763688" y="188640"/>
            <a:ext cx="5472608" cy="2705576"/>
          </a:xfrm>
          <a:prstGeom prst="rect">
            <a:avLst/>
          </a:prstGeom>
          <a:ln>
            <a:noFill/>
          </a:ln>
          <a:effectLst>
            <a:outerShdw blurRad="190500" dist="63500" dir="18900000" sx="103000" sy="103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51520" y="274638"/>
            <a:ext cx="8208912" cy="6034682"/>
          </a:xfrm>
        </p:spPr>
        <p:txBody>
          <a:bodyPr/>
          <a:lstStyle/>
          <a:p>
            <a:r>
              <a:rPr lang="pl-PL" altLang="pl-PL" sz="3600" b="1" smtClean="0">
                <a:ln>
                  <a:solidFill>
                    <a:schemeClr val="bg1"/>
                  </a:solidFill>
                </a:ln>
              </a:rPr>
              <a:t>…oraz przestrzegania przepisów prawa pracy, w tym postanowień układów zbiorowych pracy, regulaminów pracy i chorób zawodowych. Istotnym uprawnieniem </a:t>
            </a:r>
            <a:br>
              <a:rPr lang="pl-PL" altLang="pl-PL" sz="3600" b="1" smtClean="0">
                <a:ln>
                  <a:solidFill>
                    <a:schemeClr val="bg1"/>
                  </a:solidFill>
                </a:ln>
              </a:rPr>
            </a:br>
            <a:r>
              <a:rPr lang="pl-PL" altLang="pl-PL" sz="3600" b="1" smtClean="0">
                <a:ln>
                  <a:solidFill>
                    <a:schemeClr val="bg1"/>
                  </a:solidFill>
                </a:ln>
                <a:solidFill>
                  <a:schemeClr val="accent6"/>
                </a:solidFill>
              </a:rPr>
              <a:t>społecznego inspektora pracy</a:t>
            </a:r>
            <a:r>
              <a:rPr lang="pl-PL" altLang="pl-PL" sz="3600" b="1" smtClean="0">
                <a:ln>
                  <a:solidFill>
                    <a:schemeClr val="bg1"/>
                  </a:solidFill>
                </a:ln>
              </a:rPr>
              <a:t> </a:t>
            </a:r>
            <a:br>
              <a:rPr lang="pl-PL" altLang="pl-PL" sz="3600" b="1" smtClean="0">
                <a:ln>
                  <a:solidFill>
                    <a:schemeClr val="bg1"/>
                  </a:solidFill>
                </a:ln>
              </a:rPr>
            </a:br>
            <a:r>
              <a:rPr lang="pl-PL" altLang="pl-PL" sz="3600" b="1" smtClean="0">
                <a:ln>
                  <a:solidFill>
                    <a:schemeClr val="bg1"/>
                  </a:solidFill>
                </a:ln>
              </a:rPr>
              <a:t>jest członkostwo w zespole </a:t>
            </a:r>
            <a:br>
              <a:rPr lang="pl-PL" altLang="pl-PL" sz="3600" b="1" smtClean="0">
                <a:ln>
                  <a:solidFill>
                    <a:schemeClr val="bg1"/>
                  </a:solidFill>
                </a:ln>
              </a:rPr>
            </a:br>
            <a:r>
              <a:rPr lang="pl-PL" altLang="pl-PL" sz="3600" b="1" smtClean="0">
                <a:ln>
                  <a:solidFill>
                    <a:schemeClr val="bg1"/>
                  </a:solidFill>
                </a:ln>
              </a:rPr>
              <a:t>ustalającym okoliczności i przyczyny wypadków przy pracy.</a:t>
            </a:r>
            <a:r>
              <a:rPr lang="pl-PL" altLang="pl-PL" sz="3600" smtClean="0"/>
              <a:t/>
            </a:r>
            <a:br>
              <a:rPr lang="pl-PL" altLang="pl-PL" sz="3600" smtClean="0"/>
            </a:br>
            <a:endParaRPr lang="pl-PL" altLang="pl-PL" sz="3600" smtClean="0"/>
          </a:p>
        </p:txBody>
      </p:sp>
      <p:pic>
        <p:nvPicPr>
          <p:cNvPr id="2" name="Picture 2" descr="G:\moje obrazki\tła\wzorki\strzałka14.png"/>
          <p:cNvPicPr>
            <a:picLocks noChangeAspect="1" noChangeArrowheads="1"/>
          </p:cNvPicPr>
          <p:nvPr/>
        </p:nvPicPr>
        <p:blipFill>
          <a:blip r:embed="rId2" cstate="print"/>
          <a:srcRect/>
          <a:stretch>
            <a:fillRect/>
          </a:stretch>
        </p:blipFill>
        <p:spPr bwMode="auto">
          <a:xfrm>
            <a:off x="6660232" y="4797152"/>
            <a:ext cx="2093863" cy="1650371"/>
          </a:xfrm>
          <a:prstGeom prst="rect">
            <a:avLst/>
          </a:prstGeom>
          <a:noFill/>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G:\zjazd\BHP.png"/>
          <p:cNvPicPr>
            <a:picLocks noChangeAspect="1" noChangeArrowheads="1"/>
          </p:cNvPicPr>
          <p:nvPr/>
        </p:nvPicPr>
        <p:blipFill>
          <a:blip r:embed="rId2" cstate="print"/>
          <a:srcRect/>
          <a:stretch>
            <a:fillRect/>
          </a:stretch>
        </p:blipFill>
        <p:spPr bwMode="auto">
          <a:xfrm>
            <a:off x="5364088" y="3343470"/>
            <a:ext cx="3586668" cy="3362177"/>
          </a:xfrm>
          <a:prstGeom prst="rect">
            <a:avLst/>
          </a:prstGeom>
          <a:noFill/>
        </p:spPr>
      </p:pic>
      <p:sp>
        <p:nvSpPr>
          <p:cNvPr id="26626" name="Title 1"/>
          <p:cNvSpPr>
            <a:spLocks noGrp="1"/>
          </p:cNvSpPr>
          <p:nvPr>
            <p:ph type="title"/>
          </p:nvPr>
        </p:nvSpPr>
        <p:spPr>
          <a:xfrm>
            <a:off x="179512" y="116632"/>
            <a:ext cx="8229600" cy="5616624"/>
          </a:xfrm>
        </p:spPr>
        <p:txBody>
          <a:bodyPr/>
          <a:lstStyle/>
          <a:p>
            <a:r>
              <a:rPr lang="pl-PL" altLang="pl-PL" sz="3600" b="1" smtClean="0">
                <a:ln>
                  <a:solidFill>
                    <a:schemeClr val="bg1"/>
                  </a:solidFill>
                </a:ln>
              </a:rPr>
              <a:t>Poza wymienionymi kompetencjami w zakresie bezpieczeństwa i higieny pracy zakładowe organizacje związkowe mogą również występować z wnioskami o poprawę warunków pracy, kontrolować i nadzorować przestrzeganie prawa pracy, </a:t>
            </a:r>
            <a:br>
              <a:rPr lang="pl-PL" altLang="pl-PL" sz="3600" b="1" smtClean="0">
                <a:ln>
                  <a:solidFill>
                    <a:schemeClr val="bg1"/>
                  </a:solidFill>
                </a:ln>
              </a:rPr>
            </a:br>
            <a:r>
              <a:rPr lang="pl-PL" altLang="pl-PL" sz="3600" b="1" smtClean="0">
                <a:ln>
                  <a:solidFill>
                    <a:schemeClr val="bg1"/>
                  </a:solidFill>
                </a:ln>
              </a:rPr>
              <a:t>a w szczególności bezpieczeństwa i higieny pracy. </a:t>
            </a:r>
            <a:r>
              <a:rPr lang="pl-PL" altLang="pl-PL" sz="3600" smtClean="0"/>
              <a:t/>
            </a:r>
            <a:br>
              <a:rPr lang="pl-PL" altLang="pl-PL" sz="3600" smtClean="0"/>
            </a:br>
            <a:endParaRPr lang="pl-PL" altLang="pl-PL" sz="3600" smtClean="0"/>
          </a:p>
        </p:txBody>
      </p:sp>
      <p:pic>
        <p:nvPicPr>
          <p:cNvPr id="12291" name="Picture 3" descr="G:\moje obrazki\tła\wzorki\strzalka12.png"/>
          <p:cNvPicPr>
            <a:picLocks noChangeAspect="1" noChangeArrowheads="1"/>
          </p:cNvPicPr>
          <p:nvPr/>
        </p:nvPicPr>
        <p:blipFill>
          <a:blip r:embed="rId3" cstate="print"/>
          <a:srcRect/>
          <a:stretch>
            <a:fillRect/>
          </a:stretch>
        </p:blipFill>
        <p:spPr bwMode="auto">
          <a:xfrm rot="16200000">
            <a:off x="2309856" y="4106968"/>
            <a:ext cx="1381025" cy="3049425"/>
          </a:xfrm>
          <a:prstGeom prst="rect">
            <a:avLst/>
          </a:prstGeom>
          <a:noFill/>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259632" y="274638"/>
            <a:ext cx="7776864" cy="5890666"/>
          </a:xfrm>
        </p:spPr>
        <p:txBody>
          <a:bodyPr/>
          <a:lstStyle/>
          <a:p>
            <a:r>
              <a:rPr lang="pl-PL" altLang="pl-PL" sz="3600" b="1" smtClean="0">
                <a:ln>
                  <a:solidFill>
                    <a:schemeClr val="bg1"/>
                  </a:solidFill>
                </a:ln>
              </a:rPr>
              <a:t>Mają również uprawnienia do wnioskowania o przeprowadzenie badań w związku z występowaniem</a:t>
            </a:r>
            <a:br>
              <a:rPr lang="pl-PL" altLang="pl-PL" sz="3600" b="1" smtClean="0">
                <a:ln>
                  <a:solidFill>
                    <a:schemeClr val="bg1"/>
                  </a:solidFill>
                </a:ln>
              </a:rPr>
            </a:br>
            <a:r>
              <a:rPr lang="pl-PL" altLang="pl-PL" sz="3600" b="1" smtClean="0">
                <a:ln>
                  <a:solidFill>
                    <a:schemeClr val="bg1"/>
                  </a:solidFill>
                </a:ln>
              </a:rPr>
              <a:t>zagrożeń dla życia i zdrowia pracowników. Dlatego istotne jest ustalenie zasad komunikacji i współpracy pomiędzy związkami zawodowymi a pracodawcą i pracownikami.</a:t>
            </a:r>
            <a:r>
              <a:rPr lang="pl-PL" altLang="pl-PL" sz="3600" smtClean="0"/>
              <a:t/>
            </a:r>
            <a:br>
              <a:rPr lang="pl-PL" altLang="pl-PL" sz="3600" smtClean="0"/>
            </a:br>
            <a:endParaRPr lang="pl-PL" altLang="pl-PL" sz="3600" smtClean="0"/>
          </a:p>
        </p:txBody>
      </p:sp>
      <p:pic>
        <p:nvPicPr>
          <p:cNvPr id="26626" name="Picture 2" descr="G:\moje obrazki\tła\wzorki\wykrzyknik4.png"/>
          <p:cNvPicPr>
            <a:picLocks noChangeAspect="1" noChangeArrowheads="1"/>
          </p:cNvPicPr>
          <p:nvPr/>
        </p:nvPicPr>
        <p:blipFill>
          <a:blip r:embed="rId2" cstate="print"/>
          <a:srcRect/>
          <a:stretch>
            <a:fillRect/>
          </a:stretch>
        </p:blipFill>
        <p:spPr bwMode="auto">
          <a:xfrm>
            <a:off x="395536" y="4149080"/>
            <a:ext cx="1907704" cy="2438400"/>
          </a:xfrm>
          <a:prstGeom prst="rect">
            <a:avLst/>
          </a:prstGeom>
          <a:noFill/>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274638"/>
            <a:ext cx="5220072" cy="6250706"/>
          </a:xfrm>
        </p:spPr>
        <p:txBody>
          <a:bodyPr/>
          <a:lstStyle/>
          <a:p>
            <a:r>
              <a:rPr lang="pl-PL" altLang="pl-PL" sz="3600" b="1" smtClean="0">
                <a:ln>
                  <a:solidFill>
                    <a:schemeClr val="bg1"/>
                  </a:solidFill>
                </a:ln>
              </a:rPr>
              <a:t>Według danych Międzynarodowej Organizacji Pracy oraz Europejskiej Agencji Bezpieczeństwa i Zdrowia w Pracy co roku na świecie dochodzi do </a:t>
            </a:r>
            <a:br>
              <a:rPr lang="pl-PL" altLang="pl-PL" sz="3600" b="1" smtClean="0">
                <a:ln>
                  <a:solidFill>
                    <a:schemeClr val="bg1"/>
                  </a:solidFill>
                </a:ln>
              </a:rPr>
            </a:br>
            <a:r>
              <a:rPr lang="pl-PL" altLang="pl-PL" sz="3600" b="1" smtClean="0">
                <a:ln>
                  <a:solidFill>
                    <a:schemeClr val="bg1"/>
                  </a:solidFill>
                </a:ln>
                <a:solidFill>
                  <a:schemeClr val="accent6"/>
                </a:solidFill>
              </a:rPr>
              <a:t>270 mln. </a:t>
            </a:r>
            <a:r>
              <a:rPr lang="pl-PL" altLang="pl-PL" sz="3600" b="1" smtClean="0">
                <a:ln>
                  <a:solidFill>
                    <a:schemeClr val="bg1"/>
                  </a:solidFill>
                </a:ln>
              </a:rPr>
              <a:t>wypadków przy pracy, z czego </a:t>
            </a:r>
            <a:r>
              <a:rPr lang="pl-PL" altLang="pl-PL" sz="3600" b="1" smtClean="0">
                <a:ln>
                  <a:solidFill>
                    <a:schemeClr val="bg1"/>
                  </a:solidFill>
                </a:ln>
                <a:solidFill>
                  <a:schemeClr val="accent6"/>
                </a:solidFill>
              </a:rPr>
              <a:t>350 tys. </a:t>
            </a:r>
            <a:r>
              <a:rPr lang="pl-PL" altLang="pl-PL" sz="3600" b="1" smtClean="0">
                <a:ln>
                  <a:solidFill>
                    <a:schemeClr val="bg1"/>
                  </a:solidFill>
                </a:ln>
              </a:rPr>
              <a:t>to wypadki śmiertelne, czyli prawie 1 tys. dziennie.</a:t>
            </a:r>
            <a:r>
              <a:rPr lang="pl-PL" altLang="pl-PL" sz="3600" smtClean="0"/>
              <a:t/>
            </a:r>
            <a:br>
              <a:rPr lang="pl-PL" altLang="pl-PL" sz="3600" smtClean="0"/>
            </a:br>
            <a:endParaRPr lang="pl-PL" altLang="pl-PL" sz="3600" smtClean="0"/>
          </a:p>
        </p:txBody>
      </p:sp>
      <p:pic>
        <p:nvPicPr>
          <p:cNvPr id="13314" name="Picture 2" descr="G:\zjazd\bhp\1340787813znak2.jpg"/>
          <p:cNvPicPr>
            <a:picLocks noChangeAspect="1" noChangeArrowheads="1"/>
          </p:cNvPicPr>
          <p:nvPr/>
        </p:nvPicPr>
        <p:blipFill>
          <a:blip r:embed="rId2" cstate="print"/>
          <a:srcRect/>
          <a:stretch>
            <a:fillRect/>
          </a:stretch>
        </p:blipFill>
        <p:spPr bwMode="auto">
          <a:xfrm>
            <a:off x="5148064" y="1052736"/>
            <a:ext cx="3810000" cy="4536504"/>
          </a:xfrm>
          <a:prstGeom prst="rect">
            <a:avLst/>
          </a:prstGeom>
          <a:ln>
            <a:noFill/>
          </a:ln>
          <a:effectLst>
            <a:outerShdw blurRad="190500" dist="63500" dir="18900000" sx="103000" sy="103000" algn="bl" rotWithShape="0">
              <a:prstClr val="black">
                <a:alpha val="40000"/>
              </a:prstClr>
            </a:outerShdw>
          </a:effectLst>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6297612"/>
          </a:xfrm>
        </p:spPr>
        <p:txBody>
          <a:bodyPr/>
          <a:lstStyle/>
          <a:p>
            <a:r>
              <a:rPr lang="pl-PL" altLang="pl-PL" sz="3200" b="1" smtClean="0">
                <a:ln>
                  <a:solidFill>
                    <a:schemeClr val="bg1"/>
                  </a:solidFill>
                </a:ln>
              </a:rPr>
              <a:t>Każdego roku w Polsce ponad </a:t>
            </a:r>
            <a:r>
              <a:rPr lang="pl-PL" altLang="pl-PL" sz="3200" b="1" smtClean="0">
                <a:ln>
                  <a:solidFill>
                    <a:schemeClr val="bg1"/>
                  </a:solidFill>
                </a:ln>
                <a:solidFill>
                  <a:schemeClr val="accent6"/>
                </a:solidFill>
              </a:rPr>
              <a:t>200 osób </a:t>
            </a:r>
            <a:r>
              <a:rPr lang="pl-PL" altLang="pl-PL" sz="3200" b="1" smtClean="0">
                <a:ln>
                  <a:solidFill>
                    <a:schemeClr val="bg1"/>
                  </a:solidFill>
                </a:ln>
              </a:rPr>
              <a:t>ginie na skutek wypadków przy pracy, a kolejnych </a:t>
            </a:r>
            <a:r>
              <a:rPr lang="pl-PL" altLang="pl-PL" sz="3200" b="1" smtClean="0">
                <a:ln>
                  <a:solidFill>
                    <a:schemeClr val="bg1"/>
                  </a:solidFill>
                </a:ln>
                <a:solidFill>
                  <a:schemeClr val="accent6"/>
                </a:solidFill>
              </a:rPr>
              <a:t>600</a:t>
            </a:r>
            <a:r>
              <a:rPr lang="pl-PL" altLang="pl-PL" sz="3200" b="1" smtClean="0">
                <a:ln>
                  <a:solidFill>
                    <a:schemeClr val="bg1"/>
                  </a:solidFill>
                </a:ln>
              </a:rPr>
              <a:t> doznaje poważnych uszkodzeń ciała. </a:t>
            </a:r>
            <a:br>
              <a:rPr lang="pl-PL" altLang="pl-PL" sz="3200" b="1" smtClean="0">
                <a:ln>
                  <a:solidFill>
                    <a:schemeClr val="bg1"/>
                  </a:solidFill>
                </a:ln>
              </a:rPr>
            </a:br>
            <a:r>
              <a:rPr lang="pl-PL" altLang="pl-PL" sz="3200" b="1" smtClean="0">
                <a:ln>
                  <a:solidFill>
                    <a:schemeClr val="bg1"/>
                  </a:solidFill>
                </a:ln>
              </a:rPr>
              <a:t>Raporty Państwowej Inspekcji Pracy wskazują, że wśród ważniejszych przyczyn wypadków znajdują się: niewłaściwa organizacja pracy, brak przeszkoleń z zakresu zasad BHP oraz zły stan zdrowia psychofizycznego pracowników i pracownic wywołany zbyt długim czasem pracy i przemęczeniem.</a:t>
            </a:r>
            <a:r>
              <a:rPr lang="pl-PL" altLang="pl-PL" sz="3200" smtClean="0"/>
              <a:t/>
            </a:r>
            <a:br>
              <a:rPr lang="pl-PL" altLang="pl-PL" sz="3200" smtClean="0"/>
            </a:br>
            <a:endParaRPr lang="pl-PL" altLang="pl-PL" sz="3200" smtClean="0"/>
          </a:p>
        </p:txBody>
      </p:sp>
      <p:pic>
        <p:nvPicPr>
          <p:cNvPr id="27650" name="Picture 2" descr="G:\moje obrazki\tła\wzorki\strzałka14.png"/>
          <p:cNvPicPr>
            <a:picLocks noChangeAspect="1" noChangeArrowheads="1"/>
          </p:cNvPicPr>
          <p:nvPr/>
        </p:nvPicPr>
        <p:blipFill>
          <a:blip r:embed="rId2" cstate="print"/>
          <a:srcRect/>
          <a:stretch>
            <a:fillRect/>
          </a:stretch>
        </p:blipFill>
        <p:spPr bwMode="auto">
          <a:xfrm>
            <a:off x="6804248" y="5373216"/>
            <a:ext cx="1944216" cy="1191882"/>
          </a:xfrm>
          <a:prstGeom prst="rect">
            <a:avLst/>
          </a:prstGeom>
          <a:noFill/>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79512" y="260648"/>
            <a:ext cx="8784976" cy="5688632"/>
          </a:xfrm>
        </p:spPr>
        <p:txBody>
          <a:bodyPr/>
          <a:lstStyle/>
          <a:p>
            <a:pPr algn="l"/>
            <a:r>
              <a:rPr lang="pl-PL" altLang="pl-PL" sz="3200" b="1" smtClean="0">
                <a:ln>
                  <a:solidFill>
                    <a:schemeClr val="bg1"/>
                  </a:solidFill>
                </a:ln>
              </a:rPr>
              <a:t>W 2016 r. liczba poszkodowanych w wypadkach przy pracy</a:t>
            </a:r>
            <a:r>
              <a:rPr lang="pl-PL" altLang="pl-PL" sz="3200" b="1" i="1" smtClean="0">
                <a:ln>
                  <a:solidFill>
                    <a:schemeClr val="bg1"/>
                  </a:solidFill>
                </a:ln>
              </a:rPr>
              <a:t> </a:t>
            </a:r>
            <a:r>
              <a:rPr lang="pl-PL" altLang="pl-PL" sz="3200" b="1" smtClean="0">
                <a:ln>
                  <a:solidFill>
                    <a:schemeClr val="bg1"/>
                  </a:solidFill>
                </a:ln>
              </a:rPr>
              <a:t>wyniosła ogółem </a:t>
            </a:r>
            <a:r>
              <a:rPr lang="pl-PL" altLang="pl-PL" sz="3200" b="1" smtClean="0">
                <a:ln>
                  <a:solidFill>
                    <a:schemeClr val="bg1"/>
                  </a:solidFill>
                </a:ln>
                <a:solidFill>
                  <a:schemeClr val="accent6"/>
                </a:solidFill>
              </a:rPr>
              <a:t>87886 osób </a:t>
            </a:r>
            <a:r>
              <a:rPr lang="pl-PL" altLang="pl-PL" sz="3200" b="1" smtClean="0">
                <a:ln>
                  <a:solidFill>
                    <a:schemeClr val="bg1"/>
                  </a:solidFill>
                </a:ln>
              </a:rPr>
              <a:t>i była o 0,3% większa w stosunku do liczby poszkodowanych w 2015 r. </a:t>
            </a:r>
            <a:br>
              <a:rPr lang="pl-PL" altLang="pl-PL" sz="3200" b="1" smtClean="0">
                <a:ln>
                  <a:solidFill>
                    <a:schemeClr val="bg1"/>
                  </a:solidFill>
                </a:ln>
              </a:rPr>
            </a:br>
            <a:r>
              <a:rPr lang="pl-PL" altLang="pl-PL" sz="3200" b="1" smtClean="0">
                <a:ln>
                  <a:solidFill>
                    <a:schemeClr val="bg1"/>
                  </a:solidFill>
                </a:ln>
              </a:rPr>
              <a:t>Z liczby ogółem: </a:t>
            </a:r>
            <a:br>
              <a:rPr lang="pl-PL" altLang="pl-PL" sz="3200" b="1" smtClean="0">
                <a:ln>
                  <a:solidFill>
                    <a:schemeClr val="bg1"/>
                  </a:solidFill>
                </a:ln>
              </a:rPr>
            </a:br>
            <a:r>
              <a:rPr lang="pl-PL" altLang="pl-PL" sz="3200" b="1" smtClean="0">
                <a:ln>
                  <a:solidFill>
                    <a:schemeClr val="bg1"/>
                  </a:solidFill>
                </a:ln>
                <a:solidFill>
                  <a:schemeClr val="accent6"/>
                </a:solidFill>
              </a:rPr>
              <a:t>87183 osoby </a:t>
            </a:r>
            <a:r>
              <a:rPr lang="pl-PL" altLang="pl-PL" sz="3200" b="1" smtClean="0">
                <a:ln>
                  <a:solidFill>
                    <a:schemeClr val="bg1"/>
                  </a:solidFill>
                </a:ln>
              </a:rPr>
              <a:t>uległy wypadkom przy pracy ze skutkiem lekkim, </a:t>
            </a:r>
            <a:br>
              <a:rPr lang="pl-PL" altLang="pl-PL" sz="3200" b="1" smtClean="0">
                <a:ln>
                  <a:solidFill>
                    <a:schemeClr val="bg1"/>
                  </a:solidFill>
                </a:ln>
              </a:rPr>
            </a:br>
            <a:r>
              <a:rPr lang="pl-PL" altLang="pl-PL" sz="3200" b="1" smtClean="0">
                <a:ln>
                  <a:solidFill>
                    <a:schemeClr val="bg1"/>
                  </a:solidFill>
                </a:ln>
                <a:solidFill>
                  <a:schemeClr val="accent6"/>
                </a:solidFill>
              </a:rPr>
              <a:t>464 osoby </a:t>
            </a:r>
            <a:r>
              <a:rPr lang="pl-PL" altLang="pl-PL" sz="3200" b="1" smtClean="0">
                <a:ln>
                  <a:solidFill>
                    <a:schemeClr val="bg1"/>
                  </a:solidFill>
                </a:ln>
              </a:rPr>
              <a:t>— wypadkom z ciężkimi obrażeniami ciała, </a:t>
            </a:r>
            <a:br>
              <a:rPr lang="pl-PL" altLang="pl-PL" sz="3200" b="1" smtClean="0">
                <a:ln>
                  <a:solidFill>
                    <a:schemeClr val="bg1"/>
                  </a:solidFill>
                </a:ln>
              </a:rPr>
            </a:br>
            <a:r>
              <a:rPr lang="pl-PL" altLang="pl-PL" sz="3200" b="1" smtClean="0">
                <a:ln>
                  <a:solidFill>
                    <a:schemeClr val="bg1"/>
                  </a:solidFill>
                </a:ln>
              </a:rPr>
              <a:t> </a:t>
            </a:r>
            <a:r>
              <a:rPr lang="pl-PL" altLang="pl-PL" sz="3200" b="1" smtClean="0">
                <a:ln>
                  <a:solidFill>
                    <a:schemeClr val="bg1"/>
                  </a:solidFill>
                </a:ln>
                <a:solidFill>
                  <a:schemeClr val="accent6"/>
                </a:solidFill>
              </a:rPr>
              <a:t>239 osób </a:t>
            </a:r>
            <a:r>
              <a:rPr lang="pl-PL" altLang="pl-PL" sz="3200" b="1" smtClean="0">
                <a:ln>
                  <a:solidFill>
                    <a:schemeClr val="bg1"/>
                  </a:solidFill>
                </a:ln>
              </a:rPr>
              <a:t>- wypadkom </a:t>
            </a:r>
            <a:br>
              <a:rPr lang="pl-PL" altLang="pl-PL" sz="3200" b="1" smtClean="0">
                <a:ln>
                  <a:solidFill>
                    <a:schemeClr val="bg1"/>
                  </a:solidFill>
                </a:ln>
              </a:rPr>
            </a:br>
            <a:r>
              <a:rPr lang="pl-PL" altLang="pl-PL" sz="3200" b="1" smtClean="0">
                <a:ln>
                  <a:solidFill>
                    <a:schemeClr val="bg1"/>
                  </a:solidFill>
                </a:ln>
              </a:rPr>
              <a:t>śmiertelnym.</a:t>
            </a:r>
            <a:r>
              <a:rPr lang="pl-PL" altLang="pl-PL" sz="3200" smtClean="0"/>
              <a:t/>
            </a:r>
            <a:br>
              <a:rPr lang="pl-PL" altLang="pl-PL" sz="3200" smtClean="0"/>
            </a:br>
            <a:endParaRPr lang="pl-PL" altLang="pl-PL" sz="3200" smtClean="0"/>
          </a:p>
        </p:txBody>
      </p:sp>
      <p:pic>
        <p:nvPicPr>
          <p:cNvPr id="14338" name="Picture 2" descr="G:\zjazd\bhp\wypadek.jpg"/>
          <p:cNvPicPr>
            <a:picLocks noChangeAspect="1" noChangeArrowheads="1"/>
          </p:cNvPicPr>
          <p:nvPr/>
        </p:nvPicPr>
        <p:blipFill>
          <a:blip r:embed="rId2" cstate="print"/>
          <a:srcRect/>
          <a:stretch>
            <a:fillRect/>
          </a:stretch>
        </p:blipFill>
        <p:spPr bwMode="auto">
          <a:xfrm>
            <a:off x="4716016" y="4149080"/>
            <a:ext cx="4171950" cy="2609850"/>
          </a:xfrm>
          <a:prstGeom prst="rect">
            <a:avLst/>
          </a:prstGeom>
          <a:ln>
            <a:noFill/>
          </a:ln>
          <a:effectLst>
            <a:outerShdw blurRad="190500" dist="63500" dir="18900000" sx="103000" sy="103000" algn="bl" rotWithShape="0">
              <a:prstClr val="black">
                <a:alpha val="40000"/>
              </a:prstClr>
            </a:outerShdw>
          </a:effectLst>
        </p:spPr>
      </p:pic>
      <p:pic>
        <p:nvPicPr>
          <p:cNvPr id="14339" name="Picture 3" descr="G:\moje obrazki\tła\wzorki\Wykrzyknik.png"/>
          <p:cNvPicPr>
            <a:picLocks noChangeAspect="1" noChangeArrowheads="1"/>
          </p:cNvPicPr>
          <p:nvPr/>
        </p:nvPicPr>
        <p:blipFill>
          <a:blip r:embed="rId3" cstate="print"/>
          <a:srcRect/>
          <a:stretch>
            <a:fillRect/>
          </a:stretch>
        </p:blipFill>
        <p:spPr bwMode="auto">
          <a:xfrm>
            <a:off x="3131840" y="5085184"/>
            <a:ext cx="1872208" cy="1560173"/>
          </a:xfrm>
          <a:prstGeom prst="rect">
            <a:avLst/>
          </a:prstGeom>
          <a:noFill/>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95536" y="332656"/>
            <a:ext cx="8229600" cy="5962674"/>
          </a:xfrm>
        </p:spPr>
        <p:txBody>
          <a:bodyPr/>
          <a:lstStyle/>
          <a:p>
            <a:r>
              <a:rPr lang="pl-PL" altLang="pl-PL" sz="3600" b="1" smtClean="0">
                <a:ln>
                  <a:solidFill>
                    <a:schemeClr val="bg1"/>
                  </a:solidFill>
                </a:ln>
              </a:rPr>
              <a:t>W 2016 r. wskaźnik wypadkowości (liczba poszkodowanych na 1000 pracujących) w Polsce wyniósł </a:t>
            </a:r>
            <a:r>
              <a:rPr lang="pl-PL" altLang="pl-PL" sz="3600" b="1" smtClean="0">
                <a:ln>
                  <a:solidFill>
                    <a:schemeClr val="bg1"/>
                  </a:solidFill>
                </a:ln>
                <a:solidFill>
                  <a:schemeClr val="accent6"/>
                </a:solidFill>
              </a:rPr>
              <a:t>7,07</a:t>
            </a:r>
            <a:r>
              <a:rPr lang="pl-PL" altLang="pl-PL" sz="3600" b="1" smtClean="0">
                <a:ln>
                  <a:solidFill>
                    <a:schemeClr val="bg1"/>
                  </a:solidFill>
                </a:ln>
              </a:rPr>
              <a:t>. W podziale terytorialnym najwyższe wskaźniki odnotowano w województwach: warmińsko-mazurskim (</a:t>
            </a:r>
            <a:r>
              <a:rPr lang="pl-PL" altLang="pl-PL" sz="3600" b="1" smtClean="0">
                <a:ln>
                  <a:solidFill>
                    <a:schemeClr val="bg1"/>
                  </a:solidFill>
                </a:ln>
                <a:solidFill>
                  <a:schemeClr val="accent6"/>
                </a:solidFill>
              </a:rPr>
              <a:t>9,22</a:t>
            </a:r>
            <a:r>
              <a:rPr lang="pl-PL" altLang="pl-PL" sz="3600" b="1" smtClean="0">
                <a:ln>
                  <a:solidFill>
                    <a:schemeClr val="bg1"/>
                  </a:solidFill>
                </a:ln>
              </a:rPr>
              <a:t>) i dolnośląskim (</a:t>
            </a:r>
            <a:r>
              <a:rPr lang="pl-PL" altLang="pl-PL" sz="3600" b="1" smtClean="0">
                <a:ln>
                  <a:solidFill>
                    <a:schemeClr val="bg1"/>
                  </a:solidFill>
                </a:ln>
                <a:solidFill>
                  <a:schemeClr val="accent6"/>
                </a:solidFill>
              </a:rPr>
              <a:t>9,15</a:t>
            </a:r>
            <a:r>
              <a:rPr lang="pl-PL" altLang="pl-PL" sz="3600" b="1" smtClean="0">
                <a:ln>
                  <a:solidFill>
                    <a:schemeClr val="bg1"/>
                  </a:solidFill>
                </a:ln>
              </a:rPr>
              <a:t>), najniższe w województwach: mazowieckim (</a:t>
            </a:r>
            <a:r>
              <a:rPr lang="pl-PL" altLang="pl-PL" sz="3600" b="1" smtClean="0">
                <a:ln>
                  <a:solidFill>
                    <a:schemeClr val="bg1"/>
                  </a:solidFill>
                </a:ln>
                <a:solidFill>
                  <a:schemeClr val="accent6"/>
                </a:solidFill>
              </a:rPr>
              <a:t>4,94</a:t>
            </a:r>
            <a:r>
              <a:rPr lang="pl-PL" altLang="pl-PL" sz="3600" b="1" smtClean="0">
                <a:ln>
                  <a:solidFill>
                    <a:schemeClr val="bg1"/>
                  </a:solidFill>
                </a:ln>
              </a:rPr>
              <a:t>) i małopolskim (</a:t>
            </a:r>
            <a:r>
              <a:rPr lang="pl-PL" altLang="pl-PL" sz="3600" b="1" smtClean="0">
                <a:ln>
                  <a:solidFill>
                    <a:schemeClr val="bg1"/>
                  </a:solidFill>
                </a:ln>
                <a:solidFill>
                  <a:schemeClr val="accent6"/>
                </a:solidFill>
              </a:rPr>
              <a:t>5,38</a:t>
            </a:r>
            <a:r>
              <a:rPr lang="pl-PL" altLang="pl-PL" sz="3600" b="1" smtClean="0">
                <a:ln>
                  <a:solidFill>
                    <a:schemeClr val="bg1"/>
                  </a:solidFill>
                </a:ln>
              </a:rPr>
              <a:t>).</a:t>
            </a:r>
            <a:r>
              <a:rPr lang="pl-PL" altLang="pl-PL" sz="3600" smtClean="0"/>
              <a:t/>
            </a:r>
            <a:br>
              <a:rPr lang="pl-PL" altLang="pl-PL" sz="3600" smtClean="0"/>
            </a:br>
            <a:endParaRPr lang="pl-PL" altLang="pl-PL" sz="3600" smtClean="0"/>
          </a:p>
        </p:txBody>
      </p:sp>
      <p:pic>
        <p:nvPicPr>
          <p:cNvPr id="28674" name="Picture 2" descr="G:\moje obrazki\tła\wzorki\wykrzyknik4.png"/>
          <p:cNvPicPr>
            <a:picLocks noChangeAspect="1" noChangeArrowheads="1"/>
          </p:cNvPicPr>
          <p:nvPr/>
        </p:nvPicPr>
        <p:blipFill>
          <a:blip r:embed="rId2" cstate="print"/>
          <a:srcRect/>
          <a:stretch>
            <a:fillRect/>
          </a:stretch>
        </p:blipFill>
        <p:spPr bwMode="auto">
          <a:xfrm>
            <a:off x="899592" y="5013176"/>
            <a:ext cx="1471588" cy="1656184"/>
          </a:xfrm>
          <a:prstGeom prst="rect">
            <a:avLst/>
          </a:prstGeom>
          <a:noFill/>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5" descr="polska.jpg"/>
          <p:cNvPicPr>
            <a:picLocks noGrp="1" noChangeAspect="1"/>
          </p:cNvPicPr>
          <p:nvPr>
            <p:ph idx="1"/>
          </p:nvPr>
        </p:nvPicPr>
        <p:blipFill>
          <a:blip r:embed="rId2" cstate="print"/>
          <a:srcRect/>
          <a:stretch>
            <a:fillRect/>
          </a:stretch>
        </p:blipFill>
        <p:spPr>
          <a:xfrm>
            <a:off x="1259632" y="188640"/>
            <a:ext cx="6743650" cy="6342241"/>
          </a:xfrm>
          <a:ln w="88900" cmpd="dbl">
            <a:solidFill>
              <a:srgbClr val="FFC000"/>
            </a:solidFill>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07504" y="116632"/>
            <a:ext cx="7272808" cy="6552728"/>
          </a:xfrm>
        </p:spPr>
        <p:txBody>
          <a:bodyPr/>
          <a:lstStyle/>
          <a:p>
            <a:r>
              <a:rPr lang="pl-PL" altLang="pl-PL" sz="3600" b="1" dirty="0" smtClean="0">
                <a:ln>
                  <a:solidFill>
                    <a:schemeClr val="bg1"/>
                  </a:solidFill>
                </a:ln>
              </a:rPr>
              <a:t>W ciągu roku, średnio </a:t>
            </a:r>
            <a:r>
              <a:rPr lang="pl-PL" altLang="pl-PL" sz="3600" b="1" dirty="0" smtClean="0">
                <a:ln>
                  <a:solidFill>
                    <a:schemeClr val="bg1"/>
                  </a:solidFill>
                </a:ln>
                <a:solidFill>
                  <a:schemeClr val="accent6"/>
                </a:solidFill>
              </a:rPr>
              <a:t>co druga </a:t>
            </a:r>
            <a:r>
              <a:rPr lang="pl-PL" altLang="pl-PL" sz="3600" b="1" dirty="0" smtClean="0">
                <a:ln>
                  <a:solidFill>
                    <a:schemeClr val="bg1"/>
                  </a:solidFill>
                </a:ln>
              </a:rPr>
              <a:t>pielęgniarka z oddziału zabiegowego bądź bloku operacyjnego narażona jest na zakażenie wskutek zakłucia ostrym sprzętem medycznym. </a:t>
            </a:r>
            <a:r>
              <a:rPr lang="pl-PL" altLang="pl-PL" sz="3600" b="1" smtClean="0">
                <a:ln>
                  <a:solidFill>
                    <a:schemeClr val="bg1"/>
                  </a:solidFill>
                </a:ln>
              </a:rPr>
              <a:t/>
            </a:r>
            <a:br>
              <a:rPr lang="pl-PL" altLang="pl-PL" sz="3600" b="1" smtClean="0">
                <a:ln>
                  <a:solidFill>
                    <a:schemeClr val="bg1"/>
                  </a:solidFill>
                </a:ln>
              </a:rPr>
            </a:br>
            <a:r>
              <a:rPr lang="pl-PL" altLang="pl-PL" sz="3600" b="1" smtClean="0">
                <a:ln>
                  <a:solidFill>
                    <a:schemeClr val="bg1"/>
                  </a:solidFill>
                </a:ln>
              </a:rPr>
              <a:t>75% </a:t>
            </a:r>
            <a:r>
              <a:rPr lang="pl-PL" altLang="pl-PL" sz="3600" b="1" dirty="0" smtClean="0">
                <a:ln>
                  <a:solidFill>
                    <a:schemeClr val="bg1"/>
                  </a:solidFill>
                </a:ln>
              </a:rPr>
              <a:t>zranień powstaje podczas czynności związanych z opieką nad pacjentem. Szacuje się, że corocznie na </a:t>
            </a:r>
            <a:r>
              <a:rPr lang="pl-PL" altLang="pl-PL" sz="3600" b="1" dirty="0" smtClean="0">
                <a:ln>
                  <a:solidFill>
                    <a:schemeClr val="bg1"/>
                  </a:solidFill>
                </a:ln>
                <a:solidFill>
                  <a:schemeClr val="accent6"/>
                </a:solidFill>
              </a:rPr>
              <a:t>100</a:t>
            </a:r>
            <a:r>
              <a:rPr lang="pl-PL" altLang="pl-PL" sz="3600" b="1" dirty="0" smtClean="0">
                <a:ln>
                  <a:solidFill>
                    <a:schemeClr val="bg1"/>
                  </a:solidFill>
                </a:ln>
              </a:rPr>
              <a:t> łóżek szpitalnych przypada od </a:t>
            </a:r>
            <a:r>
              <a:rPr lang="pl-PL" altLang="pl-PL" sz="3600" b="1" dirty="0" smtClean="0">
                <a:ln>
                  <a:solidFill>
                    <a:schemeClr val="bg1"/>
                  </a:solidFill>
                </a:ln>
                <a:solidFill>
                  <a:schemeClr val="accent6"/>
                </a:solidFill>
              </a:rPr>
              <a:t>12</a:t>
            </a:r>
            <a:r>
              <a:rPr lang="pl-PL" altLang="pl-PL" sz="3600" b="1" dirty="0" smtClean="0">
                <a:ln>
                  <a:solidFill>
                    <a:schemeClr val="bg1"/>
                  </a:solidFill>
                </a:ln>
              </a:rPr>
              <a:t> do </a:t>
            </a:r>
            <a:r>
              <a:rPr lang="pl-PL" altLang="pl-PL" sz="3600" b="1" dirty="0" smtClean="0">
                <a:ln>
                  <a:solidFill>
                    <a:schemeClr val="bg1"/>
                  </a:solidFill>
                </a:ln>
                <a:solidFill>
                  <a:schemeClr val="accent6"/>
                </a:solidFill>
              </a:rPr>
              <a:t>30</a:t>
            </a:r>
            <a:r>
              <a:rPr lang="pl-PL" altLang="pl-PL" sz="3600" b="1" dirty="0" smtClean="0">
                <a:ln>
                  <a:solidFill>
                    <a:schemeClr val="bg1"/>
                  </a:solidFill>
                </a:ln>
              </a:rPr>
              <a:t> zakłuć.</a:t>
            </a:r>
            <a:r>
              <a:rPr lang="pl-PL" altLang="pl-PL" sz="3600" dirty="0" smtClean="0"/>
              <a:t/>
            </a:r>
            <a:br>
              <a:rPr lang="pl-PL" altLang="pl-PL" sz="3600" dirty="0" smtClean="0"/>
            </a:br>
            <a:endParaRPr lang="pl-PL" altLang="pl-PL" sz="3600" dirty="0" smtClean="0"/>
          </a:p>
        </p:txBody>
      </p:sp>
      <p:pic>
        <p:nvPicPr>
          <p:cNvPr id="4099" name="Picture 3" descr="G:\zjazd\syringe3.png"/>
          <p:cNvPicPr>
            <a:picLocks noChangeAspect="1" noChangeArrowheads="1"/>
          </p:cNvPicPr>
          <p:nvPr/>
        </p:nvPicPr>
        <p:blipFill>
          <a:blip r:embed="rId2" cstate="print"/>
          <a:srcRect/>
          <a:stretch>
            <a:fillRect/>
          </a:stretch>
        </p:blipFill>
        <p:spPr bwMode="auto">
          <a:xfrm>
            <a:off x="6732240" y="2708920"/>
            <a:ext cx="2232248" cy="2232248"/>
          </a:xfrm>
          <a:prstGeom prst="rect">
            <a:avLst/>
          </a:prstGeom>
          <a:noFill/>
        </p:spPr>
      </p:pic>
      <p:pic>
        <p:nvPicPr>
          <p:cNvPr id="4100" name="Picture 4" descr="G:\zjazd\Syringe_Full.png"/>
          <p:cNvPicPr>
            <a:picLocks noChangeAspect="1" noChangeArrowheads="1"/>
          </p:cNvPicPr>
          <p:nvPr/>
        </p:nvPicPr>
        <p:blipFill>
          <a:blip r:embed="rId3" cstate="print"/>
          <a:srcRect/>
          <a:stretch>
            <a:fillRect/>
          </a:stretch>
        </p:blipFill>
        <p:spPr bwMode="auto">
          <a:xfrm>
            <a:off x="7308304" y="908720"/>
            <a:ext cx="1594048" cy="1594048"/>
          </a:xfrm>
          <a:prstGeom prst="rect">
            <a:avLst/>
          </a:prstGeom>
          <a:noFill/>
        </p:spPr>
      </p:pic>
      <p:pic>
        <p:nvPicPr>
          <p:cNvPr id="4101" name="Picture 5" descr="G:\zjazd\syringe.png"/>
          <p:cNvPicPr>
            <a:picLocks noChangeAspect="1" noChangeArrowheads="1"/>
          </p:cNvPicPr>
          <p:nvPr/>
        </p:nvPicPr>
        <p:blipFill>
          <a:blip r:embed="rId4" cstate="print"/>
          <a:srcRect/>
          <a:stretch>
            <a:fillRect/>
          </a:stretch>
        </p:blipFill>
        <p:spPr bwMode="auto">
          <a:xfrm>
            <a:off x="6948264" y="4419600"/>
            <a:ext cx="2195736" cy="2438400"/>
          </a:xfrm>
          <a:prstGeom prst="rect">
            <a:avLst/>
          </a:prstGeom>
          <a:noFill/>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1400"/>
            <a:ext cx="9144000" cy="4896544"/>
          </a:xfrm>
        </p:spPr>
        <p:txBody>
          <a:bodyPr/>
          <a:lstStyle/>
          <a:p>
            <a:r>
              <a:rPr lang="pl-PL" sz="3600" b="1" smtClean="0">
                <a:ln>
                  <a:solidFill>
                    <a:schemeClr val="bg1"/>
                  </a:solidFill>
                </a:ln>
              </a:rPr>
              <a:t>W sierpniu 2016 r. </a:t>
            </a:r>
            <a:r>
              <a:rPr lang="pl-PL" sz="3600" b="1" dirty="0" smtClean="0">
                <a:ln>
                  <a:solidFill>
                    <a:schemeClr val="bg1"/>
                  </a:solidFill>
                </a:ln>
              </a:rPr>
              <a:t>zmarł </a:t>
            </a:r>
            <a:r>
              <a:rPr lang="pl-PL" sz="3600" b="1" smtClean="0">
                <a:ln>
                  <a:solidFill>
                    <a:schemeClr val="bg1"/>
                  </a:solidFill>
                </a:ln>
              </a:rPr>
              <a:t>w sosnowieckim </a:t>
            </a:r>
            <a:r>
              <a:rPr lang="pl-PL" sz="3600" b="1" dirty="0" smtClean="0">
                <a:ln>
                  <a:solidFill>
                    <a:schemeClr val="bg1"/>
                  </a:solidFill>
                </a:ln>
              </a:rPr>
              <a:t>szpitalu 57- letni  lekarz anestezjolog .</a:t>
            </a:r>
            <a:br>
              <a:rPr lang="pl-PL" sz="3600" b="1" dirty="0" smtClean="0">
                <a:ln>
                  <a:solidFill>
                    <a:schemeClr val="bg1"/>
                  </a:solidFill>
                </a:ln>
              </a:rPr>
            </a:br>
            <a:r>
              <a:rPr lang="pl-PL" sz="3600" b="1" dirty="0" smtClean="0">
                <a:ln>
                  <a:solidFill>
                    <a:schemeClr val="bg1"/>
                  </a:solidFill>
                </a:ln>
              </a:rPr>
              <a:t>W </a:t>
            </a:r>
            <a:r>
              <a:rPr lang="pl-PL" sz="3600" b="1" smtClean="0">
                <a:ln>
                  <a:solidFill>
                    <a:schemeClr val="bg1"/>
                  </a:solidFill>
                </a:ln>
              </a:rPr>
              <a:t>październiku 2015 r. </a:t>
            </a:r>
            <a:r>
              <a:rPr lang="pl-PL" sz="3600" b="1" dirty="0" smtClean="0">
                <a:ln>
                  <a:solidFill>
                    <a:schemeClr val="bg1"/>
                  </a:solidFill>
                </a:ln>
              </a:rPr>
              <a:t>w Instytucie Centrum Zdrowia </a:t>
            </a:r>
            <a:r>
              <a:rPr lang="pl-PL" sz="3600" b="1" smtClean="0">
                <a:ln>
                  <a:solidFill>
                    <a:schemeClr val="bg1"/>
                  </a:solidFill>
                </a:ln>
              </a:rPr>
              <a:t>Matki Polki zmarła na skutek przepracowania </a:t>
            </a:r>
            <a:r>
              <a:rPr lang="pl-PL" sz="3600" b="1" dirty="0" smtClean="0">
                <a:ln>
                  <a:solidFill>
                    <a:schemeClr val="bg1"/>
                  </a:solidFill>
                </a:ln>
              </a:rPr>
              <a:t>jedna </a:t>
            </a:r>
            <a:r>
              <a:rPr lang="pl-PL" sz="3600" b="1" smtClean="0">
                <a:ln>
                  <a:solidFill>
                    <a:schemeClr val="bg1"/>
                  </a:solidFill>
                </a:ln>
              </a:rPr>
              <a:t>z położnych. </a:t>
            </a:r>
            <a:br>
              <a:rPr lang="pl-PL" sz="3600" b="1" smtClean="0">
                <a:ln>
                  <a:solidFill>
                    <a:schemeClr val="bg1"/>
                  </a:solidFill>
                </a:ln>
              </a:rPr>
            </a:br>
            <a:r>
              <a:rPr lang="pl-PL" sz="3600" b="1" smtClean="0">
                <a:ln>
                  <a:solidFill>
                    <a:schemeClr val="bg1"/>
                  </a:solidFill>
                </a:ln>
              </a:rPr>
              <a:t>Prawie </a:t>
            </a:r>
            <a:r>
              <a:rPr lang="pl-PL" sz="3600" b="1" dirty="0" smtClean="0">
                <a:ln>
                  <a:solidFill>
                    <a:schemeClr val="bg1"/>
                  </a:solidFill>
                </a:ln>
              </a:rPr>
              <a:t>70% pielęgniarek dorabia dodatkowo na 2-2,5 etatu</a:t>
            </a:r>
            <a:endParaRPr lang="pl-PL" sz="3600" b="1" dirty="0">
              <a:ln>
                <a:solidFill>
                  <a:schemeClr val="bg1"/>
                </a:solidFill>
              </a:ln>
            </a:endParaRPr>
          </a:p>
        </p:txBody>
      </p:sp>
      <p:pic>
        <p:nvPicPr>
          <p:cNvPr id="5122" name="Picture 2" descr="G:\zjazd\bhp\11.jpg"/>
          <p:cNvPicPr>
            <a:picLocks noChangeAspect="1" noChangeArrowheads="1"/>
          </p:cNvPicPr>
          <p:nvPr/>
        </p:nvPicPr>
        <p:blipFill>
          <a:blip r:embed="rId2" cstate="print"/>
          <a:srcRect/>
          <a:stretch>
            <a:fillRect/>
          </a:stretch>
        </p:blipFill>
        <p:spPr bwMode="auto">
          <a:xfrm>
            <a:off x="1691680" y="4437112"/>
            <a:ext cx="6048672" cy="2200875"/>
          </a:xfrm>
          <a:prstGeom prst="rect">
            <a:avLst/>
          </a:prstGeom>
          <a:ln>
            <a:noFill/>
          </a:ln>
          <a:effectLst>
            <a:outerShdw blurRad="190500" dist="63500" dir="18900000" sx="103000" sy="103000" algn="bl" rotWithShape="0">
              <a:prstClr val="black">
                <a:alpha val="40000"/>
              </a:prstClr>
            </a:outerShdw>
          </a:effectLst>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251520" y="227833"/>
            <a:ext cx="8460432" cy="6186309"/>
          </a:xfrm>
          <a:prstGeom prst="rect">
            <a:avLst/>
          </a:prstGeom>
          <a:solidFill>
            <a:srgbClr val="0070C0">
              <a:alpha val="0"/>
            </a:srgbClr>
          </a:solidFill>
          <a:ln w="9525">
            <a:noFill/>
            <a:miter lim="800000"/>
            <a:headEnd/>
            <a:tailEnd/>
          </a:ln>
        </p:spPr>
        <p:txBody>
          <a:bodyPr wrap="square" anchor="ctr">
            <a:spAutoFit/>
          </a:bodyPr>
          <a:lstStyle/>
          <a:p>
            <a:r>
              <a:rPr lang="pl-PL" altLang="pl-PL" sz="3600" b="1" dirty="0">
                <a:ln>
                  <a:solidFill>
                    <a:schemeClr val="bg1"/>
                  </a:solidFill>
                </a:ln>
                <a:latin typeface="Calibri" pitchFamily="34" charset="0"/>
                <a:cs typeface="Times New Roman" pitchFamily="18" charset="0"/>
              </a:rPr>
              <a:t>Branże najbardziej narażone na wypadki przy pracy to przetwórstwo przemysłowe (prawie </a:t>
            </a:r>
            <a:r>
              <a:rPr lang="pl-PL" altLang="pl-PL" sz="3600" b="1" dirty="0">
                <a:ln>
                  <a:solidFill>
                    <a:schemeClr val="bg1"/>
                  </a:solidFill>
                </a:ln>
                <a:solidFill>
                  <a:schemeClr val="accent6"/>
                </a:solidFill>
                <a:latin typeface="Calibri" pitchFamily="34" charset="0"/>
                <a:cs typeface="Times New Roman" pitchFamily="18" charset="0"/>
              </a:rPr>
              <a:t>29 tys. </a:t>
            </a:r>
            <a:r>
              <a:rPr lang="pl-PL" altLang="pl-PL" sz="3600" b="1" dirty="0">
                <a:ln>
                  <a:solidFill>
                    <a:schemeClr val="bg1"/>
                  </a:solidFill>
                </a:ln>
                <a:latin typeface="Calibri" pitchFamily="34" charset="0"/>
                <a:cs typeface="Times New Roman" pitchFamily="18" charset="0"/>
              </a:rPr>
              <a:t>wypadków w 2016 r.) oraz handel i naprawa pojazdów samochodowych (ponad </a:t>
            </a:r>
            <a:r>
              <a:rPr lang="pl-PL" altLang="pl-PL" sz="3600" b="1" dirty="0">
                <a:ln>
                  <a:solidFill>
                    <a:schemeClr val="bg1"/>
                  </a:solidFill>
                </a:ln>
                <a:solidFill>
                  <a:schemeClr val="accent6"/>
                </a:solidFill>
                <a:latin typeface="Calibri" pitchFamily="34" charset="0"/>
                <a:cs typeface="Times New Roman" pitchFamily="18" charset="0"/>
              </a:rPr>
              <a:t>11 tys</a:t>
            </a:r>
            <a:r>
              <a:rPr lang="pl-PL" altLang="pl-PL" sz="3600" b="1">
                <a:ln>
                  <a:solidFill>
                    <a:schemeClr val="bg1"/>
                  </a:solidFill>
                </a:ln>
                <a:solidFill>
                  <a:schemeClr val="accent6"/>
                </a:solidFill>
                <a:latin typeface="Calibri" pitchFamily="34" charset="0"/>
                <a:cs typeface="Times New Roman" pitchFamily="18" charset="0"/>
              </a:rPr>
              <a:t>.).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Najmniej </a:t>
            </a:r>
            <a:r>
              <a:rPr lang="pl-PL" altLang="pl-PL" sz="3600" b="1">
                <a:ln>
                  <a:solidFill>
                    <a:schemeClr val="bg1"/>
                  </a:solidFill>
                </a:ln>
                <a:latin typeface="Calibri" pitchFamily="34" charset="0"/>
                <a:cs typeface="Times New Roman" pitchFamily="18" charset="0"/>
              </a:rPr>
              <a:t>wypadków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zdarzyło </a:t>
            </a:r>
            <a:r>
              <a:rPr lang="pl-PL" altLang="pl-PL" sz="3600" b="1">
                <a:ln>
                  <a:solidFill>
                    <a:schemeClr val="bg1"/>
                  </a:solidFill>
                </a:ln>
                <a:latin typeface="Calibri" pitchFamily="34" charset="0"/>
                <a:cs typeface="Times New Roman" pitchFamily="18" charset="0"/>
              </a:rPr>
              <a:t>się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w </a:t>
            </a:r>
            <a:r>
              <a:rPr lang="pl-PL" altLang="pl-PL" sz="3600" b="1" dirty="0">
                <a:ln>
                  <a:solidFill>
                    <a:schemeClr val="bg1"/>
                  </a:solidFill>
                </a:ln>
                <a:latin typeface="Calibri" pitchFamily="34" charset="0"/>
                <a:cs typeface="Times New Roman" pitchFamily="18" charset="0"/>
              </a:rPr>
              <a:t>pozostałej </a:t>
            </a:r>
            <a:r>
              <a:rPr lang="pl-PL" altLang="pl-PL" sz="3600" b="1">
                <a:ln>
                  <a:solidFill>
                    <a:schemeClr val="bg1"/>
                  </a:solidFill>
                </a:ln>
                <a:latin typeface="Calibri" pitchFamily="34" charset="0"/>
                <a:cs typeface="Times New Roman" pitchFamily="18" charset="0"/>
              </a:rPr>
              <a:t>działalności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usługowej </a:t>
            </a:r>
            <a:r>
              <a:rPr lang="pl-PL" altLang="pl-PL" sz="3600" b="1" dirty="0">
                <a:ln>
                  <a:solidFill>
                    <a:schemeClr val="bg1"/>
                  </a:solidFill>
                </a:ln>
                <a:latin typeface="Calibri" pitchFamily="34" charset="0"/>
                <a:cs typeface="Times New Roman" pitchFamily="18" charset="0"/>
              </a:rPr>
              <a:t>(</a:t>
            </a:r>
            <a:r>
              <a:rPr lang="pl-PL" altLang="pl-PL" sz="3600" b="1" dirty="0">
                <a:ln>
                  <a:solidFill>
                    <a:schemeClr val="bg1"/>
                  </a:solidFill>
                </a:ln>
                <a:solidFill>
                  <a:schemeClr val="accent6"/>
                </a:solidFill>
                <a:latin typeface="Calibri" pitchFamily="34" charset="0"/>
                <a:cs typeface="Times New Roman" pitchFamily="18" charset="0"/>
              </a:rPr>
              <a:t>449</a:t>
            </a:r>
            <a:r>
              <a:rPr lang="pl-PL" altLang="pl-PL" sz="3600" b="1" dirty="0">
                <a:ln>
                  <a:solidFill>
                    <a:schemeClr val="bg1"/>
                  </a:solidFill>
                </a:ln>
                <a:latin typeface="Calibri" pitchFamily="34" charset="0"/>
                <a:cs typeface="Times New Roman" pitchFamily="18" charset="0"/>
              </a:rPr>
              <a:t>) </a:t>
            </a:r>
            <a:r>
              <a:rPr lang="pl-PL" altLang="pl-PL" sz="3600" b="1">
                <a:ln>
                  <a:solidFill>
                    <a:schemeClr val="bg1"/>
                  </a:solidFill>
                </a:ln>
                <a:latin typeface="Calibri" pitchFamily="34" charset="0"/>
                <a:cs typeface="Times New Roman" pitchFamily="18" charset="0"/>
              </a:rPr>
              <a:t>oraz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informacji </a:t>
            </a:r>
            <a:r>
              <a:rPr lang="pl-PL" altLang="pl-PL" sz="3600" b="1" dirty="0">
                <a:ln>
                  <a:solidFill>
                    <a:schemeClr val="bg1"/>
                  </a:solidFill>
                </a:ln>
                <a:latin typeface="Calibri" pitchFamily="34" charset="0"/>
                <a:cs typeface="Times New Roman" pitchFamily="18" charset="0"/>
              </a:rPr>
              <a:t>i </a:t>
            </a:r>
            <a:r>
              <a:rPr lang="pl-PL" altLang="pl-PL" sz="3600" b="1">
                <a:ln>
                  <a:solidFill>
                    <a:schemeClr val="bg1"/>
                  </a:solidFill>
                </a:ln>
                <a:latin typeface="Calibri" pitchFamily="34" charset="0"/>
                <a:cs typeface="Times New Roman" pitchFamily="18" charset="0"/>
              </a:rPr>
              <a:t>komunikacji </a:t>
            </a:r>
            <a:r>
              <a:rPr lang="pl-PL" altLang="pl-PL" sz="3600" b="1" smtClean="0">
                <a:ln>
                  <a:solidFill>
                    <a:schemeClr val="bg1"/>
                  </a:solidFill>
                </a:ln>
                <a:latin typeface="Calibri" pitchFamily="34" charset="0"/>
                <a:cs typeface="Times New Roman" pitchFamily="18" charset="0"/>
              </a:rPr>
              <a:t/>
            </a:r>
            <a:br>
              <a:rPr lang="pl-PL" altLang="pl-PL" sz="3600" b="1" smtClean="0">
                <a:ln>
                  <a:solidFill>
                    <a:schemeClr val="bg1"/>
                  </a:solidFill>
                </a:ln>
                <a:latin typeface="Calibri" pitchFamily="34" charset="0"/>
                <a:cs typeface="Times New Roman" pitchFamily="18" charset="0"/>
              </a:rPr>
            </a:br>
            <a:r>
              <a:rPr lang="pl-PL" altLang="pl-PL" sz="3600" b="1" smtClean="0">
                <a:ln>
                  <a:solidFill>
                    <a:schemeClr val="bg1"/>
                  </a:solidFill>
                </a:ln>
                <a:latin typeface="Calibri" pitchFamily="34" charset="0"/>
                <a:cs typeface="Times New Roman" pitchFamily="18" charset="0"/>
              </a:rPr>
              <a:t>(</a:t>
            </a:r>
            <a:r>
              <a:rPr lang="pl-PL" altLang="pl-PL" sz="3600" b="1" dirty="0">
                <a:ln>
                  <a:solidFill>
                    <a:schemeClr val="bg1"/>
                  </a:solidFill>
                </a:ln>
                <a:solidFill>
                  <a:schemeClr val="accent6"/>
                </a:solidFill>
                <a:latin typeface="Calibri" pitchFamily="34" charset="0"/>
                <a:cs typeface="Times New Roman" pitchFamily="18" charset="0"/>
              </a:rPr>
              <a:t>539</a:t>
            </a:r>
            <a:r>
              <a:rPr lang="pl-PL" altLang="pl-PL" sz="3600" b="1" dirty="0">
                <a:ln>
                  <a:solidFill>
                    <a:schemeClr val="bg1"/>
                  </a:solidFill>
                </a:ln>
                <a:latin typeface="Calibri" pitchFamily="34" charset="0"/>
                <a:cs typeface="Times New Roman" pitchFamily="18" charset="0"/>
              </a:rPr>
              <a:t>).</a:t>
            </a:r>
            <a:endParaRPr lang="pl-PL" altLang="pl-PL" sz="3600" b="1" dirty="0">
              <a:ln>
                <a:solidFill>
                  <a:schemeClr val="bg1"/>
                </a:solidFill>
              </a:ln>
              <a:latin typeface="Calibri" pitchFamily="34" charset="0"/>
            </a:endParaRPr>
          </a:p>
        </p:txBody>
      </p:sp>
      <p:pic>
        <p:nvPicPr>
          <p:cNvPr id="6146" name="Picture 2" descr="G:\zjazd\bhp\koszty-wypadków-przy-pracy-858x758.jpg"/>
          <p:cNvPicPr>
            <a:picLocks noChangeAspect="1" noChangeArrowheads="1"/>
          </p:cNvPicPr>
          <p:nvPr/>
        </p:nvPicPr>
        <p:blipFill>
          <a:blip r:embed="rId2" cstate="print"/>
          <a:srcRect/>
          <a:stretch>
            <a:fillRect/>
          </a:stretch>
        </p:blipFill>
        <p:spPr bwMode="auto">
          <a:xfrm>
            <a:off x="5292080" y="3212976"/>
            <a:ext cx="3707904" cy="3482461"/>
          </a:xfrm>
          <a:prstGeom prst="rect">
            <a:avLst/>
          </a:prstGeom>
          <a:ln>
            <a:noFill/>
          </a:ln>
          <a:effectLst>
            <a:outerShdw blurRad="190500" dist="63500" dir="18900000" sx="103000" sy="103000" algn="bl" rotWithShape="0">
              <a:prstClr val="black">
                <a:alpha val="40000"/>
              </a:prstClr>
            </a:outerShdw>
          </a:effectLst>
        </p:spPr>
      </p:pic>
      <p:pic>
        <p:nvPicPr>
          <p:cNvPr id="6147" name="Picture 3" descr="G:\moje obrazki\tła\wzorki\strzałka14.png"/>
          <p:cNvPicPr>
            <a:picLocks noChangeAspect="1" noChangeArrowheads="1"/>
          </p:cNvPicPr>
          <p:nvPr/>
        </p:nvPicPr>
        <p:blipFill>
          <a:blip r:embed="rId3" cstate="print"/>
          <a:srcRect/>
          <a:stretch>
            <a:fillRect/>
          </a:stretch>
        </p:blipFill>
        <p:spPr bwMode="auto">
          <a:xfrm>
            <a:off x="7164288" y="1916832"/>
            <a:ext cx="1440160" cy="1008757"/>
          </a:xfrm>
          <a:prstGeom prst="rect">
            <a:avLst/>
          </a:prstGeom>
          <a:noFill/>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214438" y="274638"/>
            <a:ext cx="6572250" cy="1654175"/>
          </a:xfrm>
        </p:spPr>
        <p:txBody>
          <a:bodyPr/>
          <a:lstStyle/>
          <a:p>
            <a:endParaRPr lang="pl-PL" altLang="pl-PL" smtClean="0"/>
          </a:p>
        </p:txBody>
      </p:sp>
      <p:pic>
        <p:nvPicPr>
          <p:cNvPr id="35843" name="Content Placeholder 4" descr="kolej01.jpg"/>
          <p:cNvPicPr>
            <a:picLocks noGrp="1" noChangeAspect="1"/>
          </p:cNvPicPr>
          <p:nvPr>
            <p:ph sz="half" idx="1"/>
          </p:nvPr>
        </p:nvPicPr>
        <p:blipFill>
          <a:blip r:embed="rId2" cstate="print"/>
          <a:srcRect/>
          <a:stretch>
            <a:fillRect/>
          </a:stretch>
        </p:blipFill>
        <p:spPr>
          <a:xfrm>
            <a:off x="251520" y="2132856"/>
            <a:ext cx="3168650" cy="4525962"/>
          </a:xfrm>
          <a:ln w="57150">
            <a:solidFill>
              <a:schemeClr val="tx1"/>
            </a:solidFill>
          </a:ln>
        </p:spPr>
      </p:pic>
      <p:pic>
        <p:nvPicPr>
          <p:cNvPr id="35844" name="Content Placeholder 5" descr="kolej02.jpg"/>
          <p:cNvPicPr>
            <a:picLocks noGrp="1" noChangeAspect="1"/>
          </p:cNvPicPr>
          <p:nvPr>
            <p:ph sz="half" idx="2"/>
          </p:nvPr>
        </p:nvPicPr>
        <p:blipFill>
          <a:blip r:embed="rId3" cstate="print"/>
          <a:srcRect/>
          <a:stretch>
            <a:fillRect/>
          </a:stretch>
        </p:blipFill>
        <p:spPr>
          <a:xfrm>
            <a:off x="5724128" y="2132856"/>
            <a:ext cx="3168650" cy="4525962"/>
          </a:xfrm>
          <a:ln w="57150">
            <a:solidFill>
              <a:schemeClr val="tx1"/>
            </a:solidFill>
          </a:ln>
        </p:spPr>
      </p:pic>
      <p:pic>
        <p:nvPicPr>
          <p:cNvPr id="35845" name="Picture 2"/>
          <p:cNvPicPr>
            <a:picLocks noChangeAspect="1" noChangeArrowheads="1"/>
          </p:cNvPicPr>
          <p:nvPr/>
        </p:nvPicPr>
        <p:blipFill>
          <a:blip r:embed="rId4" cstate="print"/>
          <a:srcRect/>
          <a:stretch>
            <a:fillRect/>
          </a:stretch>
        </p:blipFill>
        <p:spPr bwMode="auto">
          <a:xfrm>
            <a:off x="1214438" y="214313"/>
            <a:ext cx="6572250" cy="1714500"/>
          </a:xfrm>
          <a:prstGeom prst="rect">
            <a:avLst/>
          </a:prstGeom>
          <a:noFill/>
          <a:ln w="88900">
            <a:solidFill>
              <a:schemeClr val="tx1"/>
            </a:solidFill>
            <a:miter lim="800000"/>
            <a:headEnd/>
            <a:tailEnd/>
          </a:ln>
        </p:spPr>
      </p:pic>
      <p:pic>
        <p:nvPicPr>
          <p:cNvPr id="36866" name="Picture 2" descr="G:\moje obrazki\tła\wzorki\Wykrzyknik.png"/>
          <p:cNvPicPr>
            <a:picLocks noChangeAspect="1" noChangeArrowheads="1"/>
          </p:cNvPicPr>
          <p:nvPr/>
        </p:nvPicPr>
        <p:blipFill>
          <a:blip r:embed="rId5" cstate="print"/>
          <a:srcRect/>
          <a:stretch>
            <a:fillRect/>
          </a:stretch>
        </p:blipFill>
        <p:spPr bwMode="auto">
          <a:xfrm>
            <a:off x="3203848" y="2348880"/>
            <a:ext cx="2678697" cy="2232248"/>
          </a:xfrm>
          <a:prstGeom prst="rect">
            <a:avLst/>
          </a:prstGeom>
          <a:noFill/>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Content Placeholder 5" descr="indeks.png"/>
          <p:cNvPicPr>
            <a:picLocks noGrp="1" noChangeAspect="1"/>
          </p:cNvPicPr>
          <p:nvPr>
            <p:ph sz="half" idx="1"/>
          </p:nvPr>
        </p:nvPicPr>
        <p:blipFill>
          <a:blip r:embed="rId2" cstate="print"/>
          <a:srcRect/>
          <a:stretch>
            <a:fillRect/>
          </a:stretch>
        </p:blipFill>
        <p:spPr>
          <a:xfrm>
            <a:off x="179512" y="764704"/>
            <a:ext cx="3571875" cy="5429250"/>
          </a:xfrm>
        </p:spPr>
      </p:pic>
      <p:pic>
        <p:nvPicPr>
          <p:cNvPr id="36867" name="Picture 3"/>
          <p:cNvPicPr>
            <a:picLocks noGrp="1" noChangeAspect="1" noChangeArrowheads="1"/>
          </p:cNvPicPr>
          <p:nvPr>
            <p:ph sz="half" idx="2"/>
          </p:nvPr>
        </p:nvPicPr>
        <p:blipFill>
          <a:blip r:embed="rId3" cstate="print"/>
          <a:srcRect/>
          <a:stretch>
            <a:fillRect/>
          </a:stretch>
        </p:blipFill>
        <p:spPr>
          <a:xfrm>
            <a:off x="3923928" y="260648"/>
            <a:ext cx="4929187" cy="4643437"/>
          </a:xfrm>
          <a:noFill/>
          <a:ln w="88900">
            <a:solidFill>
              <a:schemeClr val="tx1"/>
            </a:solidFill>
          </a:ln>
        </p:spPr>
      </p:pic>
      <p:pic>
        <p:nvPicPr>
          <p:cNvPr id="35844" name="Picture 4" descr="G:\zjazd\ogien21.png"/>
          <p:cNvPicPr>
            <a:picLocks noChangeAspect="1" noChangeArrowheads="1"/>
          </p:cNvPicPr>
          <p:nvPr/>
        </p:nvPicPr>
        <p:blipFill>
          <a:blip r:embed="rId4" cstate="print"/>
          <a:srcRect/>
          <a:stretch>
            <a:fillRect/>
          </a:stretch>
        </p:blipFill>
        <p:spPr bwMode="auto">
          <a:xfrm>
            <a:off x="3419872" y="4653136"/>
            <a:ext cx="5428629" cy="2204864"/>
          </a:xfrm>
          <a:prstGeom prst="rect">
            <a:avLst/>
          </a:prstGeom>
          <a:noFill/>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Grp="1" noChangeAspect="1" noChangeArrowheads="1"/>
          </p:cNvPicPr>
          <p:nvPr>
            <p:ph sz="half" idx="1"/>
          </p:nvPr>
        </p:nvPicPr>
        <p:blipFill>
          <a:blip r:embed="rId2" cstate="print"/>
          <a:srcRect/>
          <a:stretch>
            <a:fillRect/>
          </a:stretch>
        </p:blipFill>
        <p:spPr>
          <a:xfrm>
            <a:off x="251520" y="1673025"/>
            <a:ext cx="4248472" cy="4983785"/>
          </a:xfrm>
          <a:noFill/>
          <a:ln w="88900">
            <a:solidFill>
              <a:schemeClr val="tx1"/>
            </a:solidFill>
          </a:ln>
        </p:spPr>
      </p:pic>
      <p:pic>
        <p:nvPicPr>
          <p:cNvPr id="37893" name="Picture 5"/>
          <p:cNvPicPr>
            <a:picLocks noGrp="1" noChangeAspect="1" noChangeArrowheads="1"/>
          </p:cNvPicPr>
          <p:nvPr>
            <p:ph sz="half" idx="2"/>
          </p:nvPr>
        </p:nvPicPr>
        <p:blipFill>
          <a:blip r:embed="rId3" cstate="print"/>
          <a:srcRect/>
          <a:stretch>
            <a:fillRect/>
          </a:stretch>
        </p:blipFill>
        <p:spPr>
          <a:xfrm>
            <a:off x="5558735" y="2420888"/>
            <a:ext cx="2936576" cy="4176464"/>
          </a:xfrm>
          <a:noFill/>
          <a:ln w="88900">
            <a:solidFill>
              <a:schemeClr val="tx1"/>
            </a:solidFill>
          </a:ln>
        </p:spPr>
      </p:pic>
      <p:pic>
        <p:nvPicPr>
          <p:cNvPr id="37891" name="Picture 3"/>
          <p:cNvPicPr>
            <a:picLocks noChangeAspect="1" noChangeArrowheads="1"/>
          </p:cNvPicPr>
          <p:nvPr/>
        </p:nvPicPr>
        <p:blipFill>
          <a:blip r:embed="rId4" cstate="print"/>
          <a:srcRect/>
          <a:stretch>
            <a:fillRect/>
          </a:stretch>
        </p:blipFill>
        <p:spPr bwMode="auto">
          <a:xfrm>
            <a:off x="2411760" y="188640"/>
            <a:ext cx="6543727" cy="1944216"/>
          </a:xfrm>
          <a:prstGeom prst="rect">
            <a:avLst/>
          </a:prstGeom>
          <a:noFill/>
          <a:ln w="88900">
            <a:solidFill>
              <a:schemeClr val="tx1"/>
            </a:solidFill>
            <a:miter lim="800000"/>
            <a:headEnd/>
            <a:tailEnd/>
          </a:ln>
        </p:spPr>
      </p:pic>
      <p:pic>
        <p:nvPicPr>
          <p:cNvPr id="3" name="Picture 3" descr="G:\moje obrazki\tła\wzorki\Wykrzyknik1.png"/>
          <p:cNvPicPr>
            <a:picLocks noChangeAspect="1" noChangeArrowheads="1"/>
          </p:cNvPicPr>
          <p:nvPr/>
        </p:nvPicPr>
        <p:blipFill>
          <a:blip r:embed="rId5" cstate="print"/>
          <a:srcRect/>
          <a:stretch>
            <a:fillRect/>
          </a:stretch>
        </p:blipFill>
        <p:spPr bwMode="auto">
          <a:xfrm>
            <a:off x="323528" y="116632"/>
            <a:ext cx="1800200" cy="1800200"/>
          </a:xfrm>
          <a:prstGeom prst="rect">
            <a:avLst/>
          </a:prstGeom>
          <a:noFill/>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endParaRPr lang="pl-PL" altLang="pl-PL" smtClean="0"/>
          </a:p>
        </p:txBody>
      </p:sp>
      <p:pic>
        <p:nvPicPr>
          <p:cNvPr id="38915" name="Picture 2"/>
          <p:cNvPicPr>
            <a:picLocks noGrp="1" noChangeAspect="1" noChangeArrowheads="1"/>
          </p:cNvPicPr>
          <p:nvPr>
            <p:ph sz="half" idx="2"/>
          </p:nvPr>
        </p:nvPicPr>
        <p:blipFill>
          <a:blip r:embed="rId2" cstate="print"/>
          <a:srcRect/>
          <a:stretch>
            <a:fillRect/>
          </a:stretch>
        </p:blipFill>
        <p:spPr>
          <a:xfrm rot="240000">
            <a:off x="4574766" y="2233967"/>
            <a:ext cx="3049655" cy="4314922"/>
          </a:xfrm>
          <a:noFill/>
          <a:ln w="88900">
            <a:solidFill>
              <a:schemeClr val="tx1"/>
            </a:solidFill>
          </a:ln>
        </p:spPr>
      </p:pic>
      <p:pic>
        <p:nvPicPr>
          <p:cNvPr id="38916" name="Picture 3"/>
          <p:cNvPicPr>
            <a:picLocks noChangeAspect="1" noChangeArrowheads="1"/>
          </p:cNvPicPr>
          <p:nvPr/>
        </p:nvPicPr>
        <p:blipFill>
          <a:blip r:embed="rId3" cstate="print"/>
          <a:srcRect/>
          <a:stretch>
            <a:fillRect/>
          </a:stretch>
        </p:blipFill>
        <p:spPr bwMode="auto">
          <a:xfrm>
            <a:off x="357188" y="214313"/>
            <a:ext cx="8286750" cy="1643062"/>
          </a:xfrm>
          <a:prstGeom prst="rect">
            <a:avLst/>
          </a:prstGeom>
          <a:noFill/>
          <a:ln w="88900">
            <a:solidFill>
              <a:schemeClr val="tx1"/>
            </a:solidFill>
            <a:miter lim="800000"/>
            <a:headEnd/>
            <a:tailEnd/>
          </a:ln>
        </p:spPr>
      </p:pic>
      <p:pic>
        <p:nvPicPr>
          <p:cNvPr id="38917" name="Picture 4"/>
          <p:cNvPicPr>
            <a:picLocks noGrp="1" noChangeAspect="1" noChangeArrowheads="1"/>
          </p:cNvPicPr>
          <p:nvPr>
            <p:ph sz="half" idx="1"/>
          </p:nvPr>
        </p:nvPicPr>
        <p:blipFill>
          <a:blip r:embed="rId4" cstate="print"/>
          <a:srcRect/>
          <a:stretch>
            <a:fillRect/>
          </a:stretch>
        </p:blipFill>
        <p:spPr>
          <a:xfrm rot="-420000">
            <a:off x="1100957" y="2074097"/>
            <a:ext cx="3248096" cy="4463020"/>
          </a:xfrm>
          <a:noFill/>
          <a:ln w="88900">
            <a:solidFill>
              <a:schemeClr val="tx1"/>
            </a:solidFill>
          </a:ln>
        </p:spPr>
      </p:pic>
      <p:pic>
        <p:nvPicPr>
          <p:cNvPr id="39938" name="Picture 2" descr="G:\moje obrazki\tła\wzorki\Wykrzyknik2.png"/>
          <p:cNvPicPr>
            <a:picLocks noChangeAspect="1" noChangeArrowheads="1"/>
          </p:cNvPicPr>
          <p:nvPr/>
        </p:nvPicPr>
        <p:blipFill>
          <a:blip r:embed="rId5" cstate="print"/>
          <a:srcRect/>
          <a:stretch>
            <a:fillRect/>
          </a:stretch>
        </p:blipFill>
        <p:spPr bwMode="auto">
          <a:xfrm>
            <a:off x="7595320" y="1700808"/>
            <a:ext cx="1548680" cy="1548680"/>
          </a:xfrm>
          <a:prstGeom prst="rect">
            <a:avLst/>
          </a:prstGeom>
          <a:noFill/>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p:cNvPicPr>
            <a:picLocks noGrp="1" noChangeAspect="1" noChangeArrowheads="1"/>
          </p:cNvPicPr>
          <p:nvPr>
            <p:ph sz="half" idx="1"/>
          </p:nvPr>
        </p:nvPicPr>
        <p:blipFill>
          <a:blip r:embed="rId2" cstate="print"/>
          <a:srcRect/>
          <a:stretch>
            <a:fillRect/>
          </a:stretch>
        </p:blipFill>
        <p:spPr>
          <a:xfrm>
            <a:off x="251520" y="1124744"/>
            <a:ext cx="4507074" cy="4654847"/>
          </a:xfrm>
          <a:noFill/>
          <a:ln w="98425">
            <a:solidFill>
              <a:schemeClr val="tx1"/>
            </a:solidFill>
          </a:ln>
        </p:spPr>
      </p:pic>
      <p:pic>
        <p:nvPicPr>
          <p:cNvPr id="39939" name="Picture 4"/>
          <p:cNvPicPr>
            <a:picLocks noGrp="1" noChangeAspect="1" noChangeArrowheads="1"/>
          </p:cNvPicPr>
          <p:nvPr>
            <p:ph sz="half" idx="2"/>
          </p:nvPr>
        </p:nvPicPr>
        <p:blipFill>
          <a:blip r:embed="rId3" cstate="print"/>
          <a:srcRect/>
          <a:stretch>
            <a:fillRect/>
          </a:stretch>
        </p:blipFill>
        <p:spPr>
          <a:xfrm>
            <a:off x="4932040" y="3429000"/>
            <a:ext cx="4039278" cy="3239220"/>
          </a:xfrm>
          <a:noFill/>
          <a:ln w="28575">
            <a:solidFill>
              <a:srgbClr val="C00000"/>
            </a:solidFill>
          </a:ln>
        </p:spPr>
      </p:pic>
      <p:pic>
        <p:nvPicPr>
          <p:cNvPr id="7170" name="Picture 2" descr="G:\zjazd\bhp\wścieklizna-2016.jpg"/>
          <p:cNvPicPr>
            <a:picLocks noChangeAspect="1" noChangeArrowheads="1"/>
          </p:cNvPicPr>
          <p:nvPr/>
        </p:nvPicPr>
        <p:blipFill>
          <a:blip r:embed="rId4" cstate="print"/>
          <a:srcRect/>
          <a:stretch>
            <a:fillRect/>
          </a:stretch>
        </p:blipFill>
        <p:spPr bwMode="auto">
          <a:xfrm>
            <a:off x="4932040" y="188639"/>
            <a:ext cx="4044436" cy="3005845"/>
          </a:xfrm>
          <a:prstGeom prst="rect">
            <a:avLst/>
          </a:prstGeom>
          <a:noFill/>
          <a:ln w="28575">
            <a:solidFill>
              <a:srgbClr val="C00000"/>
            </a:solidFill>
          </a:ln>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500063" y="0"/>
            <a:ext cx="8229600" cy="1143000"/>
          </a:xfrm>
        </p:spPr>
        <p:txBody>
          <a:bodyPr/>
          <a:lstStyle/>
          <a:p>
            <a:r>
              <a:rPr lang="pl-PL" altLang="pl-PL" sz="5400" b="1" u="sng" smtClean="0">
                <a:ln>
                  <a:solidFill>
                    <a:schemeClr val="bg1"/>
                  </a:solidFill>
                </a:ln>
                <a:effectLst>
                  <a:outerShdw blurRad="50800" dist="38100" dir="16200000" rotWithShape="0">
                    <a:prstClr val="black">
                      <a:alpha val="40000"/>
                    </a:prstClr>
                  </a:outerShdw>
                </a:effectLst>
              </a:rPr>
              <a:t>Galeria plakatów </a:t>
            </a:r>
          </a:p>
        </p:txBody>
      </p:sp>
      <p:pic>
        <p:nvPicPr>
          <p:cNvPr id="40963" name="Picture 2"/>
          <p:cNvPicPr>
            <a:picLocks noGrp="1" noChangeAspect="1" noChangeArrowheads="1"/>
          </p:cNvPicPr>
          <p:nvPr>
            <p:ph sz="half" idx="1"/>
          </p:nvPr>
        </p:nvPicPr>
        <p:blipFill>
          <a:blip r:embed="rId2" cstate="print"/>
          <a:srcRect/>
          <a:stretch>
            <a:fillRect/>
          </a:stretch>
        </p:blipFill>
        <p:spPr>
          <a:xfrm>
            <a:off x="500063" y="1143000"/>
            <a:ext cx="8104385" cy="5353356"/>
          </a:xfrm>
          <a:noFill/>
          <a:ln w="57150">
            <a:solidFill>
              <a:schemeClr val="tx1"/>
            </a:solidFill>
          </a:ln>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323528" y="1052736"/>
            <a:ext cx="8480416" cy="5616624"/>
          </a:xfrm>
          <a:prstGeom prst="rect">
            <a:avLst/>
          </a:prstGeom>
          <a:noFill/>
          <a:ln w="57150">
            <a:solidFill>
              <a:schemeClr val="tx1"/>
            </a:solidFill>
            <a:miter lim="800000"/>
            <a:headEnd/>
            <a:tailEnd/>
          </a:ln>
        </p:spPr>
      </p:pic>
      <p:pic>
        <p:nvPicPr>
          <p:cNvPr id="40962" name="Picture 2" descr="G:\moje obrazki\tła\wzorki\Slika_7.png"/>
          <p:cNvPicPr>
            <a:picLocks noChangeAspect="1" noChangeArrowheads="1"/>
          </p:cNvPicPr>
          <p:nvPr/>
        </p:nvPicPr>
        <p:blipFill>
          <a:blip r:embed="rId3" cstate="print"/>
          <a:srcRect/>
          <a:stretch>
            <a:fillRect/>
          </a:stretch>
        </p:blipFill>
        <p:spPr bwMode="auto">
          <a:xfrm>
            <a:off x="3779912" y="116632"/>
            <a:ext cx="1224136" cy="1261590"/>
          </a:xfrm>
          <a:prstGeom prst="rect">
            <a:avLst/>
          </a:prstGeom>
          <a:noFill/>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395536" y="692696"/>
            <a:ext cx="7961511" cy="5914265"/>
          </a:xfrm>
          <a:prstGeom prst="rect">
            <a:avLst/>
          </a:prstGeom>
          <a:noFill/>
          <a:ln w="57150">
            <a:solidFill>
              <a:schemeClr val="tx1"/>
            </a:solidFill>
            <a:miter lim="800000"/>
            <a:headEnd/>
            <a:tailEnd/>
          </a:ln>
        </p:spPr>
      </p:pic>
      <p:pic>
        <p:nvPicPr>
          <p:cNvPr id="41986" name="Picture 2" descr="G:\moje obrazki\tła\wzorki\Smiley Hat Question1.png"/>
          <p:cNvPicPr>
            <a:picLocks noChangeAspect="1" noChangeArrowheads="1"/>
          </p:cNvPicPr>
          <p:nvPr/>
        </p:nvPicPr>
        <p:blipFill>
          <a:blip r:embed="rId3" cstate="print"/>
          <a:srcRect/>
          <a:stretch>
            <a:fillRect/>
          </a:stretch>
        </p:blipFill>
        <p:spPr bwMode="auto">
          <a:xfrm>
            <a:off x="7236296" y="116632"/>
            <a:ext cx="1800200" cy="1896717"/>
          </a:xfrm>
          <a:prstGeom prst="rect">
            <a:avLst/>
          </a:prstGeom>
          <a:noFill/>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467544" y="332656"/>
            <a:ext cx="8001000" cy="5643563"/>
          </a:xfrm>
          <a:prstGeom prst="rect">
            <a:avLst/>
          </a:prstGeom>
          <a:noFill/>
          <a:ln w="88900">
            <a:solidFill>
              <a:schemeClr val="tx1"/>
            </a:solidFill>
            <a:miter lim="800000"/>
            <a:headEnd/>
            <a:tailEnd/>
          </a:ln>
        </p:spPr>
      </p:pic>
      <p:pic>
        <p:nvPicPr>
          <p:cNvPr id="43010" name="Picture 2" descr="G:\moje obrazki\tła\wzorki\smiley-astonished-hi.png"/>
          <p:cNvPicPr>
            <a:picLocks noChangeAspect="1" noChangeArrowheads="1"/>
          </p:cNvPicPr>
          <p:nvPr/>
        </p:nvPicPr>
        <p:blipFill>
          <a:blip r:embed="rId3" cstate="print"/>
          <a:srcRect/>
          <a:stretch>
            <a:fillRect/>
          </a:stretch>
        </p:blipFill>
        <p:spPr bwMode="auto">
          <a:xfrm>
            <a:off x="7596336" y="5373216"/>
            <a:ext cx="1186755" cy="1204640"/>
          </a:xfrm>
          <a:prstGeom prst="rect">
            <a:avLst/>
          </a:prstGeom>
          <a:noFill/>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Grp="1" noChangeAspect="1" noChangeArrowheads="1"/>
          </p:cNvPicPr>
          <p:nvPr>
            <p:ph sz="half" idx="1"/>
          </p:nvPr>
        </p:nvPicPr>
        <p:blipFill>
          <a:blip r:embed="rId2" cstate="print"/>
          <a:srcRect/>
          <a:stretch>
            <a:fillRect/>
          </a:stretch>
        </p:blipFill>
        <p:spPr>
          <a:xfrm>
            <a:off x="179512" y="548679"/>
            <a:ext cx="4176464" cy="5882955"/>
          </a:xfrm>
          <a:noFill/>
          <a:ln w="57150">
            <a:solidFill>
              <a:schemeClr val="tx1"/>
            </a:solidFill>
          </a:ln>
        </p:spPr>
      </p:pic>
      <p:pic>
        <p:nvPicPr>
          <p:cNvPr id="45059" name="Picture 3"/>
          <p:cNvPicPr>
            <a:picLocks noGrp="1" noChangeAspect="1" noChangeArrowheads="1"/>
          </p:cNvPicPr>
          <p:nvPr>
            <p:ph sz="half" idx="2"/>
          </p:nvPr>
        </p:nvPicPr>
        <p:blipFill>
          <a:blip r:embed="rId3" cstate="print"/>
          <a:srcRect/>
          <a:stretch>
            <a:fillRect/>
          </a:stretch>
        </p:blipFill>
        <p:spPr>
          <a:xfrm rot="780000">
            <a:off x="4240507" y="637531"/>
            <a:ext cx="4368411" cy="3312368"/>
          </a:xfrm>
          <a:noFill/>
          <a:ln w="57150">
            <a:solidFill>
              <a:schemeClr val="tx1"/>
            </a:solidFill>
          </a:ln>
        </p:spPr>
      </p:pic>
      <p:pic>
        <p:nvPicPr>
          <p:cNvPr id="15362" name="Picture 2" descr="G:\zjazd\bhp\stare-plakaty-BHP--133-_thumb.png"/>
          <p:cNvPicPr>
            <a:picLocks noChangeAspect="1" noChangeArrowheads="1"/>
          </p:cNvPicPr>
          <p:nvPr/>
        </p:nvPicPr>
        <p:blipFill>
          <a:blip r:embed="rId4" cstate="print"/>
          <a:srcRect/>
          <a:stretch>
            <a:fillRect/>
          </a:stretch>
        </p:blipFill>
        <p:spPr bwMode="auto">
          <a:xfrm>
            <a:off x="4788024" y="3501008"/>
            <a:ext cx="4104456" cy="3672408"/>
          </a:xfrm>
          <a:prstGeom prst="rect">
            <a:avLst/>
          </a:prstGeom>
          <a:noFill/>
        </p:spPr>
      </p:pic>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1763688" y="188640"/>
            <a:ext cx="4608512" cy="6428228"/>
          </a:xfrm>
          <a:prstGeom prst="rect">
            <a:avLst/>
          </a:prstGeom>
          <a:noFill/>
          <a:ln w="88900">
            <a:solidFill>
              <a:schemeClr val="tx1"/>
            </a:solidFill>
            <a:miter lim="800000"/>
            <a:headEnd/>
            <a:tailEnd/>
          </a:ln>
        </p:spPr>
      </p:pic>
      <p:pic>
        <p:nvPicPr>
          <p:cNvPr id="30723" name="Picture 3" descr="G:\moje obrazki\tła\wzorki\wykrzyknik-nowy.png"/>
          <p:cNvPicPr>
            <a:picLocks noChangeAspect="1" noChangeArrowheads="1"/>
          </p:cNvPicPr>
          <p:nvPr/>
        </p:nvPicPr>
        <p:blipFill>
          <a:blip r:embed="rId3" cstate="print"/>
          <a:srcRect/>
          <a:stretch>
            <a:fillRect/>
          </a:stretch>
        </p:blipFill>
        <p:spPr bwMode="auto">
          <a:xfrm>
            <a:off x="6660232" y="1556792"/>
            <a:ext cx="1728192" cy="2664296"/>
          </a:xfrm>
          <a:prstGeom prst="rect">
            <a:avLst/>
          </a:prstGeom>
          <a:noFill/>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251520" y="260648"/>
            <a:ext cx="8352928" cy="6084119"/>
          </a:xfrm>
          <a:prstGeom prst="rect">
            <a:avLst/>
          </a:prstGeom>
          <a:noFill/>
          <a:ln w="88900">
            <a:solidFill>
              <a:schemeClr val="tx1"/>
            </a:solidFill>
            <a:miter lim="800000"/>
            <a:headEnd/>
            <a:tailEnd/>
          </a:ln>
        </p:spPr>
      </p:pic>
      <p:pic>
        <p:nvPicPr>
          <p:cNvPr id="44034" name="Picture 2" descr="G:\moje obrazki\tła\wzorki\PngMedium-Emoticon-Scared-Eyes-14508.png"/>
          <p:cNvPicPr>
            <a:picLocks noChangeAspect="1" noChangeArrowheads="1"/>
          </p:cNvPicPr>
          <p:nvPr/>
        </p:nvPicPr>
        <p:blipFill>
          <a:blip r:embed="rId3" cstate="print"/>
          <a:srcRect/>
          <a:stretch>
            <a:fillRect/>
          </a:stretch>
        </p:blipFill>
        <p:spPr bwMode="auto">
          <a:xfrm rot="2280000" flipH="1">
            <a:off x="7318252" y="5057953"/>
            <a:ext cx="1637989" cy="1550854"/>
          </a:xfrm>
          <a:prstGeom prst="rect">
            <a:avLst/>
          </a:prstGeom>
          <a:noFill/>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1907704" y="188640"/>
            <a:ext cx="4643438" cy="6429375"/>
          </a:xfrm>
          <a:prstGeom prst="rect">
            <a:avLst/>
          </a:prstGeom>
          <a:noFill/>
          <a:ln w="88900">
            <a:solidFill>
              <a:schemeClr val="tx1"/>
            </a:solidFill>
            <a:miter lim="800000"/>
            <a:headEnd/>
            <a:tailEnd/>
          </a:ln>
        </p:spPr>
      </p:pic>
      <p:pic>
        <p:nvPicPr>
          <p:cNvPr id="31746" name="Picture 2" descr="G:\moje obrazki\tła\wzorki\wykrzyknik10.png"/>
          <p:cNvPicPr>
            <a:picLocks noChangeAspect="1" noChangeArrowheads="1"/>
          </p:cNvPicPr>
          <p:nvPr/>
        </p:nvPicPr>
        <p:blipFill>
          <a:blip r:embed="rId3" cstate="print"/>
          <a:srcRect/>
          <a:stretch>
            <a:fillRect/>
          </a:stretch>
        </p:blipFill>
        <p:spPr bwMode="auto">
          <a:xfrm>
            <a:off x="6444208" y="2348880"/>
            <a:ext cx="2349500" cy="2413000"/>
          </a:xfrm>
          <a:prstGeom prst="rect">
            <a:avLst/>
          </a:prstGeom>
          <a:noFill/>
        </p:spPr>
      </p:pic>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Grp="1" noChangeAspect="1" noChangeArrowheads="1"/>
          </p:cNvPicPr>
          <p:nvPr>
            <p:ph sz="half" idx="1"/>
          </p:nvPr>
        </p:nvPicPr>
        <p:blipFill>
          <a:blip r:embed="rId2" cstate="print"/>
          <a:srcRect/>
          <a:stretch>
            <a:fillRect/>
          </a:stretch>
        </p:blipFill>
        <p:spPr>
          <a:xfrm rot="-540000">
            <a:off x="696408" y="585217"/>
            <a:ext cx="3960440" cy="5799290"/>
          </a:xfrm>
          <a:noFill/>
          <a:ln w="88900">
            <a:solidFill>
              <a:schemeClr val="tx1"/>
            </a:solidFill>
          </a:ln>
        </p:spPr>
      </p:pic>
      <p:pic>
        <p:nvPicPr>
          <p:cNvPr id="49155" name="Picture 3"/>
          <p:cNvPicPr>
            <a:picLocks noGrp="1" noChangeAspect="1" noChangeArrowheads="1"/>
          </p:cNvPicPr>
          <p:nvPr>
            <p:ph sz="half" idx="2"/>
          </p:nvPr>
        </p:nvPicPr>
        <p:blipFill>
          <a:blip r:embed="rId3" cstate="print"/>
          <a:srcRect/>
          <a:stretch>
            <a:fillRect/>
          </a:stretch>
        </p:blipFill>
        <p:spPr>
          <a:xfrm>
            <a:off x="4716015" y="404664"/>
            <a:ext cx="4077329" cy="5832648"/>
          </a:xfrm>
          <a:noFill/>
          <a:ln w="88900">
            <a:solidFill>
              <a:schemeClr val="tx1"/>
            </a:solidFill>
          </a:ln>
        </p:spPr>
      </p:pic>
      <p:pic>
        <p:nvPicPr>
          <p:cNvPr id="38914" name="Picture 2" descr="G:\moje obrazki\tła\wzorki\wykrzyknik6.png"/>
          <p:cNvPicPr>
            <a:picLocks noChangeAspect="1" noChangeArrowheads="1"/>
          </p:cNvPicPr>
          <p:nvPr/>
        </p:nvPicPr>
        <p:blipFill>
          <a:blip r:embed="rId4" cstate="print"/>
          <a:srcRect/>
          <a:stretch>
            <a:fillRect/>
          </a:stretch>
        </p:blipFill>
        <p:spPr bwMode="auto">
          <a:xfrm>
            <a:off x="-1476672" y="2996952"/>
            <a:ext cx="4464496" cy="4158678"/>
          </a:xfrm>
          <a:prstGeom prst="rect">
            <a:avLst/>
          </a:prstGeom>
          <a:noFill/>
        </p:spPr>
      </p:pic>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a:xfrm>
            <a:off x="467544" y="116632"/>
            <a:ext cx="8229600" cy="6369050"/>
          </a:xfrm>
        </p:spPr>
        <p:txBody>
          <a:bodyPr/>
          <a:lstStyle/>
          <a:p>
            <a:r>
              <a:rPr lang="pl-PL" altLang="pl-PL" sz="3600" b="1" smtClean="0">
                <a:ln>
                  <a:solidFill>
                    <a:schemeClr val="bg1"/>
                  </a:solidFill>
                </a:ln>
              </a:rPr>
              <a:t>Powyższa dyskusja powinna stanowić punkt wyjścia do tworzenia skuteczniejszych programów budowania kultury </a:t>
            </a:r>
            <a:r>
              <a:rPr lang="pl-PL" altLang="pl-PL" sz="3600" b="1" smtClean="0">
                <a:ln>
                  <a:solidFill>
                    <a:schemeClr val="bg1"/>
                  </a:solidFill>
                </a:ln>
                <a:solidFill>
                  <a:schemeClr val="accent6"/>
                </a:solidFill>
              </a:rPr>
              <a:t>bezpieczeństwa pracy </a:t>
            </a:r>
            <a:r>
              <a:rPr lang="pl-PL" altLang="pl-PL" sz="3600" b="1" smtClean="0">
                <a:ln>
                  <a:solidFill>
                    <a:schemeClr val="bg1"/>
                  </a:solidFill>
                </a:ln>
              </a:rPr>
              <a:t>w Polsce, opartych na zaangażowaniu i współpracy wszystkich zainteresowanych stron: pracodawców, służb BHP, instytucji państwowych oraz przedstawicieli pracowników, w tym związków zawodowych i społecznych inspektorów pracy.</a:t>
            </a:r>
            <a:r>
              <a:rPr lang="pl-PL" altLang="pl-PL" sz="3600" smtClean="0"/>
              <a:t/>
            </a:r>
            <a:br>
              <a:rPr lang="pl-PL" altLang="pl-PL" sz="3600" smtClean="0"/>
            </a:br>
            <a:endParaRPr lang="pl-PL" altLang="pl-PL" sz="3600" smtClean="0"/>
          </a:p>
        </p:txBody>
      </p:sp>
      <p:pic>
        <p:nvPicPr>
          <p:cNvPr id="32770" name="Picture 2" descr="G:\moje obrazki\tła\wzorki\strzalki.png"/>
          <p:cNvPicPr>
            <a:picLocks noChangeAspect="1" noChangeArrowheads="1"/>
          </p:cNvPicPr>
          <p:nvPr/>
        </p:nvPicPr>
        <p:blipFill>
          <a:blip r:embed="rId2" cstate="print"/>
          <a:srcRect/>
          <a:stretch>
            <a:fillRect/>
          </a:stretch>
        </p:blipFill>
        <p:spPr bwMode="auto">
          <a:xfrm flipV="1">
            <a:off x="2699792" y="5949280"/>
            <a:ext cx="3888432" cy="908720"/>
          </a:xfrm>
          <a:prstGeom prst="rect">
            <a:avLst/>
          </a:prstGeom>
          <a:noFill/>
        </p:spPr>
      </p:pic>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zjazd\bhp\DSC08413a.jpg"/>
          <p:cNvPicPr>
            <a:picLocks noChangeAspect="1" noChangeArrowheads="1"/>
          </p:cNvPicPr>
          <p:nvPr/>
        </p:nvPicPr>
        <p:blipFill>
          <a:blip r:embed="rId2" cstate="print"/>
          <a:srcRect/>
          <a:stretch>
            <a:fillRect/>
          </a:stretch>
        </p:blipFill>
        <p:spPr bwMode="auto">
          <a:xfrm>
            <a:off x="5364088" y="2564904"/>
            <a:ext cx="3456384" cy="4098138"/>
          </a:xfrm>
          <a:prstGeom prst="roundRect">
            <a:avLst/>
          </a:prstGeom>
          <a:ln w="76200" cmpd="dbl">
            <a:solidFill>
              <a:schemeClr val="tx1"/>
            </a:solidFill>
          </a:ln>
          <a:effectLst>
            <a:outerShdw blurRad="190500" algn="tl" rotWithShape="0">
              <a:srgbClr val="000000">
                <a:alpha val="70000"/>
              </a:srgbClr>
            </a:outerShdw>
          </a:effectLst>
        </p:spPr>
      </p:pic>
      <p:pic>
        <p:nvPicPr>
          <p:cNvPr id="3075" name="Picture 3" descr="G:\zjazd\bhp\118991cca3c81a47409c30e5d04ad17ba.jpg"/>
          <p:cNvPicPr>
            <a:picLocks noChangeAspect="1" noChangeArrowheads="1"/>
          </p:cNvPicPr>
          <p:nvPr/>
        </p:nvPicPr>
        <p:blipFill>
          <a:blip r:embed="rId3" cstate="print"/>
          <a:srcRect/>
          <a:stretch>
            <a:fillRect/>
          </a:stretch>
        </p:blipFill>
        <p:spPr bwMode="auto">
          <a:xfrm>
            <a:off x="323528" y="2564904"/>
            <a:ext cx="3312368" cy="4102871"/>
          </a:xfrm>
          <a:prstGeom prst="roundRect">
            <a:avLst/>
          </a:prstGeom>
          <a:ln w="76200" cmpd="dbl">
            <a:solidFill>
              <a:schemeClr val="tx1"/>
            </a:solidFill>
          </a:ln>
          <a:effectLst>
            <a:outerShdw blurRad="190500" algn="tl" rotWithShape="0">
              <a:srgbClr val="000000">
                <a:alpha val="70000"/>
              </a:srgbClr>
            </a:outerShdw>
          </a:effectLst>
        </p:spPr>
      </p:pic>
      <p:sp>
        <p:nvSpPr>
          <p:cNvPr id="5" name="pole tekstowe 4"/>
          <p:cNvSpPr txBox="1"/>
          <p:nvPr/>
        </p:nvSpPr>
        <p:spPr>
          <a:xfrm>
            <a:off x="0" y="0"/>
            <a:ext cx="9144000" cy="1754326"/>
          </a:xfrm>
          <a:prstGeom prst="rect">
            <a:avLst/>
          </a:prstGeom>
          <a:noFill/>
        </p:spPr>
        <p:txBody>
          <a:bodyPr wrap="square" rtlCol="0">
            <a:spAutoFit/>
          </a:bodyPr>
          <a:lstStyle/>
          <a:p>
            <a:pPr algn="ctr"/>
            <a:r>
              <a:rPr lang="pl-PL" sz="3600" b="1" smtClean="0">
                <a:ln>
                  <a:solidFill>
                    <a:schemeClr val="bg1"/>
                  </a:solidFill>
                </a:ln>
                <a:latin typeface="+mj-lt"/>
              </a:rPr>
              <a:t>Serdeczne podziękowania tym, którzy na </a:t>
            </a:r>
          </a:p>
          <a:p>
            <a:pPr algn="ctr"/>
            <a:r>
              <a:rPr lang="pl-PL" sz="3600" b="1" smtClean="0">
                <a:ln>
                  <a:solidFill>
                    <a:schemeClr val="bg1"/>
                  </a:solidFill>
                </a:ln>
                <a:latin typeface="+mj-lt"/>
              </a:rPr>
              <a:t>co dzień niestrudzenie stoją na straży bezpieczeństwa pracy:</a:t>
            </a:r>
            <a:endParaRPr lang="pl-PL" sz="3600" b="1">
              <a:ln>
                <a:solidFill>
                  <a:schemeClr val="bg1"/>
                </a:solidFill>
              </a:ln>
              <a:latin typeface="+mj-lt"/>
            </a:endParaRPr>
          </a:p>
        </p:txBody>
      </p:sp>
      <p:sp>
        <p:nvSpPr>
          <p:cNvPr id="6" name="pole tekstowe 5"/>
          <p:cNvSpPr txBox="1"/>
          <p:nvPr/>
        </p:nvSpPr>
        <p:spPr>
          <a:xfrm>
            <a:off x="179512" y="1628800"/>
            <a:ext cx="3816424" cy="923330"/>
          </a:xfrm>
          <a:prstGeom prst="rect">
            <a:avLst/>
          </a:prstGeom>
          <a:noFill/>
        </p:spPr>
        <p:txBody>
          <a:bodyPr wrap="square" rtlCol="0">
            <a:spAutoFit/>
          </a:bodyPr>
          <a:lstStyle/>
          <a:p>
            <a:pPr algn="ctr"/>
            <a:r>
              <a:rPr lang="pl-PL" b="1" u="sng" smtClean="0">
                <a:solidFill>
                  <a:srgbClr val="C00000"/>
                </a:solidFill>
              </a:rPr>
              <a:t>Józefowi Mozolewskiemu</a:t>
            </a:r>
          </a:p>
          <a:p>
            <a:pPr algn="ctr"/>
            <a:r>
              <a:rPr lang="pl-PL" b="1" smtClean="0">
                <a:solidFill>
                  <a:srgbClr val="C00000"/>
                </a:solidFill>
              </a:rPr>
              <a:t>Przewodniczącemu </a:t>
            </a:r>
            <a:br>
              <a:rPr lang="pl-PL" b="1" smtClean="0">
                <a:solidFill>
                  <a:srgbClr val="C00000"/>
                </a:solidFill>
              </a:rPr>
            </a:br>
            <a:r>
              <a:rPr lang="pl-PL" b="1" smtClean="0">
                <a:solidFill>
                  <a:srgbClr val="C00000"/>
                </a:solidFill>
              </a:rPr>
              <a:t>NSZZ Solidarność Reg. Podlaski</a:t>
            </a:r>
            <a:endParaRPr lang="pl-PL" b="1">
              <a:solidFill>
                <a:srgbClr val="C00000"/>
              </a:solidFill>
            </a:endParaRPr>
          </a:p>
        </p:txBody>
      </p:sp>
      <p:sp>
        <p:nvSpPr>
          <p:cNvPr id="7" name="pole tekstowe 6"/>
          <p:cNvSpPr txBox="1"/>
          <p:nvPr/>
        </p:nvSpPr>
        <p:spPr>
          <a:xfrm>
            <a:off x="5148064" y="1844824"/>
            <a:ext cx="3888432" cy="646331"/>
          </a:xfrm>
          <a:prstGeom prst="rect">
            <a:avLst/>
          </a:prstGeom>
          <a:noFill/>
        </p:spPr>
        <p:txBody>
          <a:bodyPr wrap="square" rtlCol="0">
            <a:spAutoFit/>
          </a:bodyPr>
          <a:lstStyle/>
          <a:p>
            <a:pPr algn="ctr"/>
            <a:r>
              <a:rPr lang="pl-PL" b="1" u="sng" smtClean="0">
                <a:solidFill>
                  <a:srgbClr val="C00000"/>
                </a:solidFill>
              </a:rPr>
              <a:t>Markowi Aleksiejukowi</a:t>
            </a:r>
            <a:r>
              <a:rPr lang="pl-PL" b="1" smtClean="0">
                <a:solidFill>
                  <a:srgbClr val="C00000"/>
                </a:solidFill>
              </a:rPr>
              <a:t/>
            </a:r>
            <a:br>
              <a:rPr lang="pl-PL" b="1" smtClean="0">
                <a:solidFill>
                  <a:srgbClr val="C00000"/>
                </a:solidFill>
              </a:rPr>
            </a:br>
            <a:r>
              <a:rPr lang="pl-PL" b="1" smtClean="0">
                <a:solidFill>
                  <a:srgbClr val="C00000"/>
                </a:solidFill>
              </a:rPr>
              <a:t>Okręgowemu Inspektorowi Pracy</a:t>
            </a:r>
            <a:endParaRPr lang="pl-PL" b="1">
              <a:solidFill>
                <a:srgbClr val="C00000"/>
              </a:solidFill>
            </a:endParaRPr>
          </a:p>
        </p:txBody>
      </p:sp>
      <p:pic>
        <p:nvPicPr>
          <p:cNvPr id="3077" name="Picture 5" descr="G:\moje obrazki\tła\wzorki\like-thumbs-up.png"/>
          <p:cNvPicPr>
            <a:picLocks noChangeAspect="1" noChangeArrowheads="1"/>
          </p:cNvPicPr>
          <p:nvPr/>
        </p:nvPicPr>
        <p:blipFill>
          <a:blip r:embed="rId4" cstate="print"/>
          <a:srcRect/>
          <a:stretch>
            <a:fillRect/>
          </a:stretch>
        </p:blipFill>
        <p:spPr bwMode="auto">
          <a:xfrm>
            <a:off x="3923928" y="2996952"/>
            <a:ext cx="1307034" cy="1307034"/>
          </a:xfrm>
          <a:prstGeom prst="rect">
            <a:avLst/>
          </a:prstGeom>
          <a:noFill/>
        </p:spPr>
      </p:pic>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zjazd\bhp\Elżbieta Łapińska - Żurkowskax.jpg"/>
          <p:cNvPicPr>
            <a:picLocks noChangeAspect="1" noChangeArrowheads="1"/>
          </p:cNvPicPr>
          <p:nvPr/>
        </p:nvPicPr>
        <p:blipFill>
          <a:blip r:embed="rId2" cstate="print"/>
          <a:srcRect/>
          <a:stretch>
            <a:fillRect/>
          </a:stretch>
        </p:blipFill>
        <p:spPr bwMode="auto">
          <a:xfrm>
            <a:off x="539552" y="188640"/>
            <a:ext cx="8136904" cy="6508104"/>
          </a:xfrm>
          <a:prstGeom prst="rect">
            <a:avLst/>
          </a:prstGeom>
          <a:noFill/>
          <a:ln w="101600" cmpd="dbl">
            <a:solidFill>
              <a:schemeClr val="tx1"/>
            </a:solidFill>
          </a:ln>
        </p:spPr>
      </p:pic>
      <p:sp>
        <p:nvSpPr>
          <p:cNvPr id="52227" name="Text Placeholder 4"/>
          <p:cNvSpPr>
            <a:spLocks noGrp="1"/>
          </p:cNvSpPr>
          <p:nvPr>
            <p:ph type="body" sz="half" idx="2"/>
          </p:nvPr>
        </p:nvSpPr>
        <p:spPr>
          <a:xfrm rot="60000">
            <a:off x="3046511" y="836252"/>
            <a:ext cx="4536504" cy="5257040"/>
          </a:xfrm>
        </p:spPr>
        <p:txBody>
          <a:bodyPr>
            <a:prstTxWarp prst="textFadeRight">
              <a:avLst>
                <a:gd name="adj" fmla="val 14477"/>
              </a:avLst>
            </a:prstTxWarp>
          </a:bodyPr>
          <a:lstStyle/>
          <a:p>
            <a:r>
              <a:rPr lang="pl-PL" altLang="pl-PL" sz="2800" b="1" smtClean="0">
                <a:ln>
                  <a:solidFill>
                    <a:schemeClr val="bg1"/>
                  </a:solidFill>
                </a:ln>
                <a:solidFill>
                  <a:srgbClr val="0070C0"/>
                </a:solidFill>
                <a:latin typeface="Monotype Corsiva" pitchFamily="66" charset="0"/>
              </a:rPr>
              <a:t>Serdecznie dziękuję Pani  nadinspektor   </a:t>
            </a:r>
            <a:r>
              <a:rPr lang="pl-PL" altLang="pl-PL" sz="2800" b="1" smtClean="0">
                <a:ln>
                  <a:solidFill>
                    <a:schemeClr val="bg1"/>
                  </a:solidFill>
                </a:ln>
                <a:solidFill>
                  <a:srgbClr val="C00000"/>
                </a:solidFill>
                <a:latin typeface="Monotype Corsiva" pitchFamily="66" charset="0"/>
              </a:rPr>
              <a:t>Elżbiecie  </a:t>
            </a:r>
            <a:br>
              <a:rPr lang="pl-PL" altLang="pl-PL" sz="2800" b="1" smtClean="0">
                <a:ln>
                  <a:solidFill>
                    <a:schemeClr val="bg1"/>
                  </a:solidFill>
                </a:ln>
                <a:solidFill>
                  <a:srgbClr val="C00000"/>
                </a:solidFill>
                <a:latin typeface="Monotype Corsiva" pitchFamily="66" charset="0"/>
              </a:rPr>
            </a:br>
            <a:r>
              <a:rPr lang="pl-PL" altLang="pl-PL" sz="2800" b="1" smtClean="0">
                <a:ln>
                  <a:solidFill>
                    <a:schemeClr val="bg1"/>
                  </a:solidFill>
                </a:ln>
                <a:solidFill>
                  <a:srgbClr val="C00000"/>
                </a:solidFill>
                <a:latin typeface="Monotype Corsiva" pitchFamily="66" charset="0"/>
              </a:rPr>
              <a:t>Łapińskiej – Żurkowskiej  </a:t>
            </a:r>
            <a:br>
              <a:rPr lang="pl-PL" altLang="pl-PL" sz="2800" b="1" smtClean="0">
                <a:ln>
                  <a:solidFill>
                    <a:schemeClr val="bg1"/>
                  </a:solidFill>
                </a:ln>
                <a:solidFill>
                  <a:srgbClr val="C00000"/>
                </a:solidFill>
                <a:latin typeface="Monotype Corsiva" pitchFamily="66" charset="0"/>
              </a:rPr>
            </a:br>
            <a:r>
              <a:rPr lang="pl-PL" altLang="pl-PL" sz="2800" b="1" smtClean="0">
                <a:ln>
                  <a:solidFill>
                    <a:schemeClr val="bg1"/>
                  </a:solidFill>
                </a:ln>
                <a:solidFill>
                  <a:srgbClr val="0070C0"/>
                </a:solidFill>
                <a:latin typeface="Monotype Corsiva" pitchFamily="66" charset="0"/>
              </a:rPr>
              <a:t>za efektywną współpracę przekładającą  się na wzrost bezpieczeństwa pracy i poprawę praworządności w stosunkach pracy w ochronie zdrowia.</a:t>
            </a:r>
          </a:p>
        </p:txBody>
      </p:sp>
      <p:pic>
        <p:nvPicPr>
          <p:cNvPr id="2054" name="Picture 6" descr="G:\moje obrazki\tła\wzorki\bukiet2.png"/>
          <p:cNvPicPr>
            <a:picLocks noChangeAspect="1" noChangeArrowheads="1"/>
          </p:cNvPicPr>
          <p:nvPr/>
        </p:nvPicPr>
        <p:blipFill>
          <a:blip r:embed="rId3" cstate="print"/>
          <a:srcRect/>
          <a:stretch>
            <a:fillRect/>
          </a:stretch>
        </p:blipFill>
        <p:spPr bwMode="auto">
          <a:xfrm>
            <a:off x="6516216" y="5013176"/>
            <a:ext cx="2627784" cy="1844824"/>
          </a:xfrm>
          <a:prstGeom prst="rect">
            <a:avLst/>
          </a:prstGeom>
          <a:noFill/>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1525</TotalTime>
  <Words>759</Words>
  <Application>Microsoft Office PowerPoint</Application>
  <PresentationFormat>Pokaz na ekranie (4:3)</PresentationFormat>
  <Paragraphs>41</Paragraphs>
  <Slides>51</Slides>
  <Notes>1</Notes>
  <HiddenSlides>0</HiddenSlides>
  <MMClips>0</MMClips>
  <ScaleCrop>false</ScaleCrop>
  <HeadingPairs>
    <vt:vector size="4" baseType="variant">
      <vt:variant>
        <vt:lpstr>Motyw</vt:lpstr>
      </vt:variant>
      <vt:variant>
        <vt:i4>1</vt:i4>
      </vt:variant>
      <vt:variant>
        <vt:lpstr>Tytuły slajdów</vt:lpstr>
      </vt:variant>
      <vt:variant>
        <vt:i4>51</vt:i4>
      </vt:variant>
    </vt:vector>
  </HeadingPairs>
  <TitlesOfParts>
    <vt:vector size="52" baseType="lpstr">
      <vt:lpstr>Office Theme</vt:lpstr>
      <vt:lpstr>ROLA  ZWIĄZKÓW ZAWODOWYCH  W PROMOWANIU BEZPIECZNEJ I HIGIENICZNEJ PRACY</vt:lpstr>
      <vt:lpstr>Dzień 28 kwietnia obchodzony jest przez związki zawodowe na całym świecie jako dzień poświęcony pracownikom, którzy zginęli, ulegli wypadkom przy pracy, lub zapadli na choroby zawodowe.   28 kwietnia ma także skupić uwagę na pracownikach narażonych na zagrożenia w pracy i prowadzić do konkretnych działań poprawiających warunki pracy. </vt:lpstr>
      <vt:lpstr> Pierwsze oficjalne międzynarodowe obchody tego dnia odbyły się w 1996 r.  w ONZ w Nowym Jorku i od tej pory są organizowane w różnych formach na całym świecie. </vt:lpstr>
      <vt:lpstr>W Polsce dzień 28 kwietnia uchwałą Sejmu RP z dnia 9 lipca 2003 r. został ustanowiony  Dniem Bezpieczeństwa i Ochrony Zdrowia w Pracy. Sejm RP  ustanowił dzień 28 kwietnia „Międzynarodowym Dniem Pamięci Ofiar Wypadków przy Pracy”  aby upamiętnić wszystkie ofiary wypadków przy pracy i zwrócić uwagę opinii publicznej na problem bezpieczeństwa pracy. </vt:lpstr>
      <vt:lpstr> Powstanie związków zawodowych związane było z gwałtownym rozwojem przemysłu, pogarszającą się sytuacją pracowników najemnych.  W XVIII wieku powstawały w Wielkiej Brytanii pierwsze związki zawodowe. Działały one nielegalnie lub na granicy prawa. Pierwsze z nich miały organizację cechową, co oznacza, że grupowały piekarzy, stolarzy, budowniczych. Po Wielkiej Brytanii związki zawodowe powstawały we Francji, USA itd.  </vt:lpstr>
      <vt:lpstr>Po odzyskaniu niepodległości w 1918 roku stworzona została w Polsce dogodna sytuacja dla tworzenia się związków zawodowych.  Okres międzywojenny to rozkwit związków zawodowych. Działało ich dużo, były bardzo zróżnicowane  politycznie  i zawodowo. </vt:lpstr>
      <vt:lpstr>Sytuacja i położenie związków zawodowych w Polsce jest nieco odmienne w porównaniu z innymi krajami. Sytuacja ta związana jest z rolą, jaką związek zawodowy "Solidarność" odegrał na polskiej scenie politycznej, w przemianach, które miały miejsce w 1989 roku.</vt:lpstr>
      <vt:lpstr>Jednym z uprawnień, które przysługują związkom zawodowym jest sprawowanie kontroli nad przestrzeganiem prawa pracy oraz uczestniczenie, w nadzorze nad przestrzeganiem przepisów oraz zasad bhp.   Szczegółowe uprawnienia związku zawodowego w tym zakresie zostały określone w różnych ustawach.  </vt:lpstr>
      <vt:lpstr>- Ponad połowa Polaków uważa, że w ich zakładach pracy kwestii bezpieczeństwa poświęca się odpowiednią uwagę –  tak wynika z badania TNS Polska przeprowadzonego na zlecenie  Koalicji Bezpieczni w Pracy. </vt:lpstr>
      <vt:lpstr>Slajd 10</vt:lpstr>
      <vt:lpstr>  Państwowa Inspekcja Pracy została powołana dekretem Naczelnika Panstwa Józefa  Piłsudskiego 3.01.1919r. Pierwszym Głównym Inspektorem Pracy był Franciszek Sokal , a jego następca, Marian Klott piastował to stanowisko od 1920, rozwijając działalność PIP aż do wybuchu II Wojny Swiatowej. </vt:lpstr>
      <vt:lpstr>W czasie okupacji inspekcja pracy została włączona do niemieckiego urzędu pracy (Arbeitsamt). Po wojnie Państwowa Inspekcja Pracy była stopniowo odbudowywana, m.in. dzięki zaangażowaniu Głównego Inspektora Henryka Altmana. </vt:lpstr>
      <vt:lpstr>Tymczasem, jak wynika z danych GUS-u, do większości wypadków przy pracy dochodzi z powodu błędu pracownika, w którego firmie nie wprowadzono zasad BHP oraz tam gdzie nie działają związki zawodowe. </vt:lpstr>
      <vt:lpstr>Najczęściej do wypadków dochodzi w budownictwie i transporcie, opiece zdrowotnej, edukacji, górnictwie, przemyśle produkcyjnym i przetwórczym, rolnictwie. Ze statystyk GUS-u wynika, że najczęściej wypadkom ulegają pracownicy z krótkim stażem pracy (ponad 62% wszystkich przypadków to osoby pracujące krócej niż 5 lat). </vt:lpstr>
      <vt:lpstr>Międzynarodowy Dzień Pamięci Ofiar Wypadków przy Pracy  i Chorób Zawodowych  może być okazją do uświadomienia pracodawcom odpowiedzialności, jaką ponoszą za swoich pracowników, szczególnie w czasach globalizacji.  Jest to okazja do działań na rzecz poprawy zdrowia publicznego, wzrostu poziomu bezpieczeństwa i higieny pracy.</vt:lpstr>
      <vt:lpstr>Do wypadków najczęściej dochodzi w zakładach pracy, podczas obsługi maszyn i narzędzi, a także w trakcie przemieszczania się podczas wykonywania obowiązków służbowych. </vt:lpstr>
      <vt:lpstr>Paradoksalnie wśród pracowników panuje przekonanie, że szkolenia BHP są często stratą czasu. Najczęściej myślą tak osoby pracujące w małych firmach, gdzie nie funkcjonują organizacje związkowe.  W dużych przedsiębiorstwach, gdzie działają zakładowe organizacje związkowe, przeprowadza się profesjonalne szkolenia z zakresu BHP, które uznawane są przez pracowników  za bardzo pożyteczne. </vt:lpstr>
      <vt:lpstr>Tymczasem tylko w ok. 30% przedsiębiorstw działają związki zawodowe, z czego najwięcej jest ich w sektorze publicznym, gdzie związki funkcjonują w aż 70% podmiotów. Zdaniem Work Service, najlepszym rozwiązaniem byłoby rozszerzenie działalności związków zawodowych, szczególnie w obliczu nowych wyzwań na rynku pracy. </vt:lpstr>
      <vt:lpstr>Agencja zatrudnienia Work Service postanowiła zapytać Polaków, jakie są główne przyczyny ich niezadowolenia z pracy. Wyniki są zatrważające.  Aż 60% ankietowanych uważa, że ich szef  łamie zapisy Kodeksu Pracy, a 30% wskazuje, że ich przełożeni  nie przestrzegają zasad  BHP. </vt:lpstr>
      <vt:lpstr>Niezadowoleni pracownicy pokładają duże nadzieje w związkach zawodowych. Prawie 40% pracowników uważa, że mogą liczyć na pomoc z ich strony. Najwięcej zadowolonych z działania związków, to osoby z wykształceniem zawodowym i technicznym. </vt:lpstr>
      <vt:lpstr>Bezpośredni wpływ na kształtowanie warunków pracy w zakładzie pracy ma społeczny inspektor pracy.  Społeczna inspekcja pracy powołana została w 1950 r. Obecnie działa w oparciu o ustawę z 1983 r. wg której powołana została  w celu zapewnienia związkom zawodowym warunków do sprawowania skutecznej kontroli przestrzegania przepisów prawa pracy. </vt:lpstr>
      <vt:lpstr>Społeczna inspekcja pracy mimo, że kierowana jest przez zakładowe organizacje związkowe reprezentuje interesy wszystkich pracowników w zakresie zapewnienia bezpiecznych i higienicznych warunków pracy oraz ochrony uprawnień pracowniczych.  </vt:lpstr>
      <vt:lpstr>Ustawa nadaje  społecznemu inspektorowi pracy uprawnienia do kontrolowania przede wszystkim stanu budynków, maszyn, urządzeń technicznych i sanitarnych, procesów technologicznych z punktu widzenia bhp…  </vt:lpstr>
      <vt:lpstr>…oraz przestrzegania przepisów prawa pracy, w tym postanowień układów zbiorowych pracy, regulaminów pracy i chorób zawodowych. Istotnym uprawnieniem  społecznego inspektora pracy  jest członkostwo w zespole  ustalającym okoliczności i przyczyny wypadków przy pracy. </vt:lpstr>
      <vt:lpstr>Poza wymienionymi kompetencjami w zakresie bezpieczeństwa i higieny pracy zakładowe organizacje związkowe mogą również występować z wnioskami o poprawę warunków pracy, kontrolować i nadzorować przestrzeganie prawa pracy,  a w szczególności bezpieczeństwa i higieny pracy.  </vt:lpstr>
      <vt:lpstr>Mają również uprawnienia do wnioskowania o przeprowadzenie badań w związku z występowaniem zagrożeń dla życia i zdrowia pracowników. Dlatego istotne jest ustalenie zasad komunikacji i współpracy pomiędzy związkami zawodowymi a pracodawcą i pracownikami. </vt:lpstr>
      <vt:lpstr>Według danych Międzynarodowej Organizacji Pracy oraz Europejskiej Agencji Bezpieczeństwa i Zdrowia w Pracy co roku na świecie dochodzi do  270 mln. wypadków przy pracy, z czego 350 tys. to wypadki śmiertelne, czyli prawie 1 tys. dziennie. </vt:lpstr>
      <vt:lpstr>Każdego roku w Polsce ponad 200 osób ginie na skutek wypadków przy pracy, a kolejnych 600 doznaje poważnych uszkodzeń ciała.  Raporty Państwowej Inspekcji Pracy wskazują, że wśród ważniejszych przyczyn wypadków znajdują się: niewłaściwa organizacja pracy, brak przeszkoleń z zakresu zasad BHP oraz zły stan zdrowia psychofizycznego pracowników i pracownic wywołany zbyt długim czasem pracy i przemęczeniem. </vt:lpstr>
      <vt:lpstr>W 2016 r. liczba poszkodowanych w wypadkach przy pracy wyniosła ogółem 87886 osób i była o 0,3% większa w stosunku do liczby poszkodowanych w 2015 r.  Z liczby ogółem:  87183 osoby uległy wypadkom przy pracy ze skutkiem lekkim,  464 osoby — wypadkom z ciężkimi obrażeniami ciała,   239 osób - wypadkom  śmiertelnym. </vt:lpstr>
      <vt:lpstr>W 2016 r. wskaźnik wypadkowości (liczba poszkodowanych na 1000 pracujących) w Polsce wyniósł 7,07. W podziale terytorialnym najwyższe wskaźniki odnotowano w województwach: warmińsko-mazurskim (9,22) i dolnośląskim (9,15), najniższe w województwach: mazowieckim (4,94) i małopolskim (5,38). </vt:lpstr>
      <vt:lpstr>Slajd 31</vt:lpstr>
      <vt:lpstr>W ciągu roku, średnio co druga pielęgniarka z oddziału zabiegowego bądź bloku operacyjnego narażona jest na zakażenie wskutek zakłucia ostrym sprzętem medycznym.  75% zranień powstaje podczas czynności związanych z opieką nad pacjentem. Szacuje się, że corocznie na 100 łóżek szpitalnych przypada od 12 do 30 zakłuć. </vt:lpstr>
      <vt:lpstr>W sierpniu 2016 r. zmarł w sosnowieckim szpitalu 57- letni  lekarz anestezjolog . W październiku 2015 r. w Instytucie Centrum Zdrowia Matki Polki zmarła na skutek przepracowania jedna z położnych.  Prawie 70% pielęgniarek dorabia dodatkowo na 2-2,5 etatu</vt:lpstr>
      <vt:lpstr>Slajd 34</vt:lpstr>
      <vt:lpstr>Slajd 35</vt:lpstr>
      <vt:lpstr>Slajd 36</vt:lpstr>
      <vt:lpstr>Slajd 37</vt:lpstr>
      <vt:lpstr>Slajd 38</vt:lpstr>
      <vt:lpstr>Slajd 39</vt:lpstr>
      <vt:lpstr>Galeria plakatów </vt:lpstr>
      <vt:lpstr>Slajd 41</vt:lpstr>
      <vt:lpstr>Slajd 42</vt:lpstr>
      <vt:lpstr>Slajd 43</vt:lpstr>
      <vt:lpstr>Slajd 44</vt:lpstr>
      <vt:lpstr>Slajd 45</vt:lpstr>
      <vt:lpstr>Slajd 46</vt:lpstr>
      <vt:lpstr>Slajd 47</vt:lpstr>
      <vt:lpstr>Slajd 48</vt:lpstr>
      <vt:lpstr>Powyższa dyskusja powinna stanowić punkt wyjścia do tworzenia skuteczniejszych programów budowania kultury bezpieczeństwa pracy w Polsce, opartych na zaangażowaniu i współpracy wszystkich zainteresowanych stron: pracodawców, służb BHP, instytucji państwowych oraz przedstawicieli pracowników, w tym związków zawodowych i społecznych inspektorów pracy. </vt:lpstr>
      <vt:lpstr>Slajd 50</vt:lpstr>
      <vt:lpstr>Slajd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Państwowa Inspekcja Pracy została powołana dekretem Naczelnika Państwa Józefa Piłsudskiego 3 stycznia 1919[3]. Pierwszym Głównym Inspektorem Pracy był Franciszek Sokal, a jego następca, Marian Klott piastował to stanowisko od 1920, rozwijając działalność PIP aż do wybuchu II wojny światowej.</dc:title>
  <dc:creator>dom</dc:creator>
  <cp:lastModifiedBy>Mariusz</cp:lastModifiedBy>
  <cp:revision>200</cp:revision>
  <dcterms:created xsi:type="dcterms:W3CDTF">2017-03-26T10:50:03Z</dcterms:created>
  <dcterms:modified xsi:type="dcterms:W3CDTF">2017-04-18T19:15:56Z</dcterms:modified>
</cp:coreProperties>
</file>